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2"/>
  </p:notes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973C4-A84A-4981-9A9A-15989928E7CE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51047-490B-4CDD-B07E-D16C3698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22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A3C37BE-C303-496D-B5CD-85F2937540F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242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>
              <a:defRPr sz="4400" cap="all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23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4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737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>
              <a:defRPr sz="4400" cap="all" baseline="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19" name="Instructional Text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en-GB" sz="1200" b="1" i="1" noProof="0" dirty="0">
                <a:latin typeface="Arial" pitchFamily="34" charset="0"/>
                <a:cs typeface="Arial" pitchFamily="34" charset="0"/>
              </a:rPr>
              <a:t>NOTE:</a:t>
            </a:r>
          </a:p>
          <a:p>
            <a:pPr rtl="0"/>
            <a:r>
              <a:rPr lang="en-GB" sz="1200" i="1" noProof="0" dirty="0">
                <a:latin typeface="Arial" pitchFamily="34" charset="0"/>
                <a:cs typeface="Arial" pitchFamily="34" charset="0"/>
              </a:rPr>
              <a:t>To change the image on this slide, select the picture and delete it. Then click the Pictures icon in the placeholder to insert your own image.</a:t>
            </a:r>
          </a:p>
        </p:txBody>
      </p:sp>
    </p:spTree>
    <p:extLst>
      <p:ext uri="{BB962C8B-B14F-4D97-AF65-F5344CB8AC3E}">
        <p14:creationId xmlns:p14="http://schemas.microsoft.com/office/powerpoint/2010/main" val="107430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o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angle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GB" noProof="0" dirty="0"/>
            </a:p>
          </p:txBody>
        </p:sp>
        <p:grpSp>
          <p:nvGrpSpPr>
            <p:cNvPr id="11" name="Gro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3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1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9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5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7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en-US" noProof="0"/>
              <a:t>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2162A911-8DFB-4E98-8212-A873C0ADFF30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D1F12F05-7B36-4545-9FA2-F056C2F43E8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Straight Connector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755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23695" y="2655319"/>
            <a:ext cx="6700331" cy="1519278"/>
          </a:xfrm>
        </p:spPr>
        <p:txBody>
          <a:bodyPr rtlCol="0">
            <a:norm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Arial Black" panose="020B0A04020102020204" pitchFamily="34" charset="0"/>
              </a:rPr>
              <a:t>ALEKS &amp; College Algebra -</a:t>
            </a:r>
          </a:p>
          <a:p>
            <a:r>
              <a:rPr lang="en-US" sz="2800" b="1" dirty="0">
                <a:solidFill>
                  <a:srgbClr val="7030A0"/>
                </a:solidFill>
                <a:latin typeface="Arial Black" panose="020B0A04020102020204" pitchFamily="34" charset="0"/>
              </a:rPr>
              <a:t>A Journey to Finding the Best Model: </a:t>
            </a:r>
          </a:p>
          <a:p>
            <a:endParaRPr lang="en-US" b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0" b="17690"/>
          <a:stretch>
            <a:fillRect/>
          </a:stretch>
        </p:blipFill>
        <p:spPr/>
      </p:pic>
      <p:sp>
        <p:nvSpPr>
          <p:cNvPr id="8" name="Subtitle 6">
            <a:extLst>
              <a:ext uri="{FF2B5EF4-FFF2-40B4-BE49-F238E27FC236}">
                <a16:creationId xmlns:a16="http://schemas.microsoft.com/office/drawing/2014/main" id="{B04E3234-3870-4F60-A4DB-02F5E5C5F7F8}"/>
              </a:ext>
            </a:extLst>
          </p:cNvPr>
          <p:cNvSpPr txBox="1">
            <a:spLocks/>
          </p:cNvSpPr>
          <p:nvPr/>
        </p:nvSpPr>
        <p:spPr>
          <a:xfrm>
            <a:off x="2745335" y="4417103"/>
            <a:ext cx="4572228" cy="151927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Presented by: April Talbert</a:t>
            </a:r>
          </a:p>
          <a:p>
            <a:endParaRPr lang="en-GB" dirty="0"/>
          </a:p>
          <a:p>
            <a:r>
              <a:rPr lang="en-GB" dirty="0"/>
              <a:t>February 8,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April Talbert</a:t>
            </a:r>
          </a:p>
          <a:p>
            <a:pPr algn="ctr"/>
            <a:r>
              <a:rPr lang="en-US" dirty="0"/>
              <a:t>talberta16@ecu.edu</a:t>
            </a:r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r="2000"/>
          <a:stretch>
            <a:fillRect/>
          </a:stretch>
        </p:blipFill>
        <p:spPr>
          <a:xfrm>
            <a:off x="6838950" y="1831356"/>
            <a:ext cx="4195322" cy="3388344"/>
          </a:xfrm>
        </p:spPr>
      </p:pic>
    </p:spTree>
    <p:extLst>
      <p:ext uri="{BB962C8B-B14F-4D97-AF65-F5344CB8AC3E}">
        <p14:creationId xmlns:p14="http://schemas.microsoft.com/office/powerpoint/2010/main" val="304172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99319-0527-437B-92BA-2B03973A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The Traditional Approach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BEC07-AE69-4868-8F8E-30E8CE5CDE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meet with instructor 3 hours a week in classroom</a:t>
            </a:r>
          </a:p>
          <a:p>
            <a:r>
              <a:rPr lang="en-US" dirty="0"/>
              <a:t>Homework (paper and/or computer based) assigned and completed outside of class</a:t>
            </a:r>
          </a:p>
          <a:p>
            <a:r>
              <a:rPr lang="en-US" dirty="0"/>
              <a:t>Students go to instructor’s office hours for help</a:t>
            </a:r>
          </a:p>
          <a:p>
            <a:r>
              <a:rPr lang="en-US" dirty="0"/>
              <a:t>Common minimum content in all courses</a:t>
            </a:r>
          </a:p>
          <a:p>
            <a:r>
              <a:rPr lang="en-US" dirty="0"/>
              <a:t>Instructors make their own course materials (test, syllabus, etc.)</a:t>
            </a:r>
          </a:p>
          <a:p>
            <a:r>
              <a:rPr lang="en-US" dirty="0"/>
              <a:t>Common final exam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ECA9131-AD26-4865-A6A5-3CB914545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1548" y="3292890"/>
            <a:ext cx="4184034" cy="118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Fall ABC Rate- 63%</a:t>
            </a:r>
          </a:p>
          <a:p>
            <a:pPr marL="0" indent="0">
              <a:buNone/>
            </a:pPr>
            <a:r>
              <a:rPr lang="en-US" sz="2800" dirty="0"/>
              <a:t>Spring ABC Rate- 50%</a:t>
            </a:r>
          </a:p>
        </p:txBody>
      </p:sp>
    </p:spTree>
    <p:extLst>
      <p:ext uri="{BB962C8B-B14F-4D97-AF65-F5344CB8AC3E}">
        <p14:creationId xmlns:p14="http://schemas.microsoft.com/office/powerpoint/2010/main" val="288111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0F6F32B-C438-448D-BA22-F3EB5A6AE9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804987"/>
            <a:ext cx="9753600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5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8D733-AD82-4E08-BB0C-C1B1F750B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Redesign – Hybrid Emporium Model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848F5-8FE0-462C-B4CA-723611948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0330" y="2880518"/>
            <a:ext cx="5445252" cy="1096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Fall ABC Rate – 66%</a:t>
            </a:r>
          </a:p>
          <a:p>
            <a:pPr marL="0" indent="0" algn="ctr">
              <a:buNone/>
            </a:pPr>
            <a:r>
              <a:rPr lang="en-US" sz="2400" dirty="0"/>
              <a:t>Spring ABC Rate – 63%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59E04-A8E9-4E53-A3DB-85617E6D5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4900" y="2119269"/>
            <a:ext cx="4384548" cy="3533862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Mandatory attendance policy for first day of class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Students meet with instructor one day a week for 50 minutes in classroom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In class - instructor covers difficult concepts and examples (common course pack)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Students spend a minimum of 3 hours each week in CAVE </a:t>
            </a:r>
            <a:r>
              <a:rPr lang="en-US" sz="1400" dirty="0"/>
              <a:t>(tracked using </a:t>
            </a:r>
            <a:r>
              <a:rPr lang="en-US" sz="1400" dirty="0" err="1"/>
              <a:t>AccuSQL</a:t>
            </a:r>
            <a:r>
              <a:rPr lang="en-US" sz="1400" dirty="0"/>
              <a:t>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dirty="0"/>
              <a:t>In the CAVE -  students work on course assignments with tutors available to provide assistance as needed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Common course materials (syllabus, course pack, online homework, etc.)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Common tests and common final completed in CAVE</a:t>
            </a:r>
          </a:p>
        </p:txBody>
      </p:sp>
    </p:spTree>
    <p:extLst>
      <p:ext uri="{BB962C8B-B14F-4D97-AF65-F5344CB8AC3E}">
        <p14:creationId xmlns:p14="http://schemas.microsoft.com/office/powerpoint/2010/main" val="153030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8710E-AEB9-40F7-B995-83F07E0D7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New Model with ALEKS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C0DFE-A243-4080-AFC5-89A3EB978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Mandatory attendance policy for first day of class</a:t>
            </a:r>
          </a:p>
          <a:p>
            <a:pPr lvl="1"/>
            <a:r>
              <a:rPr lang="en-US" dirty="0"/>
              <a:t>First day of class -  Instructor covers important course policies, helps students register for ALEKS, and students complete the initial knowledge check</a:t>
            </a:r>
          </a:p>
          <a:p>
            <a:r>
              <a:rPr lang="en-US" dirty="0"/>
              <a:t>Students meet with instructor one day a week for 1 hour and 50 minutes in the CAVE</a:t>
            </a:r>
          </a:p>
          <a:p>
            <a:pPr lvl="1"/>
            <a:r>
              <a:rPr lang="en-US" dirty="0"/>
              <a:t>In class – Instructor starts class with important announcements and then provides mini lectures to groups of students. Students not participating in a group continue working on their path in ALEKS with tutors present to provided help as needed.</a:t>
            </a:r>
          </a:p>
          <a:p>
            <a:r>
              <a:rPr lang="en-US" dirty="0"/>
              <a:t>Weekly CAVE hour requirement is based on performance in course. In general a minimum of 1 hour is required unless a student meets one of the below criteria:</a:t>
            </a:r>
          </a:p>
          <a:p>
            <a:pPr lvl="1"/>
            <a:r>
              <a:rPr lang="en-US" dirty="0"/>
              <a:t>If student’s overall grade in ALEKS is a 0%-69%, then at least 2 CAVE hours are required each week</a:t>
            </a:r>
          </a:p>
          <a:p>
            <a:pPr lvl="1"/>
            <a:r>
              <a:rPr lang="en-US" dirty="0"/>
              <a:t>If a student earns a 0%-69% on Test 1, then at least 2 CAVE hours are required each week</a:t>
            </a:r>
          </a:p>
          <a:p>
            <a:pPr lvl="1"/>
            <a:r>
              <a:rPr lang="en-US" dirty="0"/>
              <a:t>If a student earns a 0%-69% on Test 2, then at least 2 CAVE hours are required each week</a:t>
            </a:r>
          </a:p>
          <a:p>
            <a:r>
              <a:rPr lang="en-US" dirty="0"/>
              <a:t>Common tests and common final completed in CAVE during </a:t>
            </a:r>
            <a:r>
              <a:rPr lang="en-US"/>
              <a:t>class time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2ECA-CC77-4732-96FE-578456ECB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Incentives to Encourage Student Success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F05B7-32D0-4492-87C4-F124C61386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Gold Option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5F1546-A3B4-4FD4-9F09-7CF0ABAFE3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Class attendance optional and CAVE hours optional</a:t>
            </a:r>
          </a:p>
          <a:p>
            <a:r>
              <a:rPr lang="en-US" dirty="0"/>
              <a:t>How to qualify:</a:t>
            </a:r>
          </a:p>
          <a:p>
            <a:pPr lvl="1"/>
            <a:r>
              <a:rPr lang="en-US" dirty="0"/>
              <a:t>If after completing Test 1, your Test 1 score </a:t>
            </a:r>
            <a:r>
              <a:rPr lang="en-US" b="1" dirty="0"/>
              <a:t>AND</a:t>
            </a:r>
            <a:r>
              <a:rPr lang="en-US" dirty="0"/>
              <a:t> your overall grade in ALEKS is a 93.00% or higher, then you qualify.</a:t>
            </a:r>
            <a:endParaRPr lang="en-US" sz="1100" dirty="0"/>
          </a:p>
          <a:p>
            <a:pPr lvl="1"/>
            <a:r>
              <a:rPr lang="en-US" dirty="0"/>
              <a:t>If after completing Test 2, your Test 2 score </a:t>
            </a:r>
            <a:r>
              <a:rPr lang="en-US" b="1" dirty="0"/>
              <a:t>AND</a:t>
            </a:r>
            <a:r>
              <a:rPr lang="en-US" dirty="0"/>
              <a:t> your overall grade in ALEKS is a 93.00% or higher, then you qualify.</a:t>
            </a:r>
            <a:endParaRPr lang="en-US" sz="1100" dirty="0"/>
          </a:p>
          <a:p>
            <a:r>
              <a:rPr lang="en-US" dirty="0"/>
              <a:t>If at any time your overall grade in ALEKS drops below a 93.00%, then you will then return to the normal schedule and </a:t>
            </a:r>
            <a:r>
              <a:rPr lang="en-US" i="1" dirty="0"/>
              <a:t>will no longer be eligible </a:t>
            </a:r>
            <a:r>
              <a:rPr lang="en-US" dirty="0"/>
              <a:t>for this option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18510D-9B3E-4AA9-89F8-5EF5CBB955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Purple Option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88C499-BF45-4AF0-B1C4-FBB860DF375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sz="1900" dirty="0"/>
              <a:t>Class attendance required and CAVE hours optional</a:t>
            </a:r>
          </a:p>
          <a:p>
            <a:r>
              <a:rPr lang="en-US" sz="1900" dirty="0"/>
              <a:t>How to qualify:</a:t>
            </a:r>
          </a:p>
          <a:p>
            <a:pPr lvl="1"/>
            <a:r>
              <a:rPr lang="en-US" sz="1500" dirty="0"/>
              <a:t>If after completing Test 1, your Test 1 score </a:t>
            </a:r>
            <a:r>
              <a:rPr lang="en-US" sz="1500" b="1" dirty="0"/>
              <a:t>AND</a:t>
            </a:r>
            <a:r>
              <a:rPr lang="en-US" sz="1500" dirty="0"/>
              <a:t> your overall grade in ALEKS is a 87.00% or higher, then you qualify.</a:t>
            </a:r>
          </a:p>
          <a:p>
            <a:pPr lvl="1"/>
            <a:r>
              <a:rPr lang="en-US" sz="1500" dirty="0"/>
              <a:t>If after completing Test 2, your Test 2 score </a:t>
            </a:r>
            <a:r>
              <a:rPr lang="en-US" sz="1500" b="1" dirty="0"/>
              <a:t>AND</a:t>
            </a:r>
            <a:r>
              <a:rPr lang="en-US" sz="1500" dirty="0"/>
              <a:t> your overall grade in ALEKS is a 87.00% or higher, then you qualify.</a:t>
            </a:r>
          </a:p>
          <a:p>
            <a:r>
              <a:rPr lang="en-US" sz="1900" dirty="0"/>
              <a:t>If at any time your overall grade in ALEKS drops below an 87.00%, then you will then return to the normal schedule and </a:t>
            </a:r>
            <a:r>
              <a:rPr lang="en-US" sz="1900" i="1" dirty="0"/>
              <a:t>will no longer be eligible </a:t>
            </a:r>
            <a:r>
              <a:rPr lang="en-US" sz="1900" dirty="0"/>
              <a:t>for this option.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0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4E253-E2D4-4701-8F63-284C75364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010D7-9F63-4F26-B49B-F28A8AD4A9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Fall ABC Rate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0A7FDB0-76F1-4ABC-9F75-42EA2C26AED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6137555"/>
              </p:ext>
            </p:extLst>
          </p:nvPr>
        </p:nvGraphicFramePr>
        <p:xfrm>
          <a:off x="1104900" y="2850844"/>
          <a:ext cx="4557669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9223">
                  <a:extLst>
                    <a:ext uri="{9D8B030D-6E8A-4147-A177-3AD203B41FA5}">
                      <a16:colId xmlns:a16="http://schemas.microsoft.com/office/drawing/2014/main" val="229215994"/>
                    </a:ext>
                  </a:extLst>
                </a:gridCol>
                <a:gridCol w="1519223">
                  <a:extLst>
                    <a:ext uri="{9D8B030D-6E8A-4147-A177-3AD203B41FA5}">
                      <a16:colId xmlns:a16="http://schemas.microsoft.com/office/drawing/2014/main" val="249969689"/>
                    </a:ext>
                  </a:extLst>
                </a:gridCol>
                <a:gridCol w="1519223">
                  <a:extLst>
                    <a:ext uri="{9D8B030D-6E8A-4147-A177-3AD203B41FA5}">
                      <a16:colId xmlns:a16="http://schemas.microsoft.com/office/drawing/2014/main" val="3193015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72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63%*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833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109521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9387E-605F-410D-AFE7-8DA1DA06E6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Spring ABC Rate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E5187D0-109C-4214-819B-309378E1E8D2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92895965"/>
              </p:ext>
            </p:extLst>
          </p:nvPr>
        </p:nvGraphicFramePr>
        <p:xfrm>
          <a:off x="6463257" y="2857820"/>
          <a:ext cx="4622325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40775">
                  <a:extLst>
                    <a:ext uri="{9D8B030D-6E8A-4147-A177-3AD203B41FA5}">
                      <a16:colId xmlns:a16="http://schemas.microsoft.com/office/drawing/2014/main" val="4196306439"/>
                    </a:ext>
                  </a:extLst>
                </a:gridCol>
                <a:gridCol w="1540775">
                  <a:extLst>
                    <a:ext uri="{9D8B030D-6E8A-4147-A177-3AD203B41FA5}">
                      <a16:colId xmlns:a16="http://schemas.microsoft.com/office/drawing/2014/main" val="1816934447"/>
                    </a:ext>
                  </a:extLst>
                </a:gridCol>
                <a:gridCol w="1540775">
                  <a:extLst>
                    <a:ext uri="{9D8B030D-6E8A-4147-A177-3AD203B41FA5}">
                      <a16:colId xmlns:a16="http://schemas.microsoft.com/office/drawing/2014/main" val="24211483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Overall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Pilot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057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31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44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82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B1D12-5E26-4B4C-8BD9-A2D1762B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Essentials for Redesign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D3AA8-7B53-4830-85F9-D6EC4AAAF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Support from administrations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Support from advisers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Support from faculty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A director or course coordinator (2 course release for duties per semester)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Excellent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213117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26160-A701-487E-A4F8-B4B83A109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Initiatives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E334C-FE68-434E-9047-36766505AF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2018 Summer Bridge Program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F6D1F7-1F3A-4830-B989-74C1D9C4E0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Online program in ALEKS to help students remediate and prepare for </a:t>
            </a:r>
            <a:r>
              <a:rPr lang="en-US"/>
              <a:t>placement test.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Any student can self-select to participate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331 participants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262 took placement test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86 passed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E98CD3-46B6-4305-968C-4441E8B5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2018-2019 Co-Remediation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02568-37B4-42BC-96C6-9853E84BA96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Students enroll in both remedial math and College Algebra during the same semester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Remedial Math- meets on Tuesdays and Thursdays in classroom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College Algebra- meets on Wednesdays in CAVE and follows new approach with ALEKS </a:t>
            </a:r>
            <a:r>
              <a:rPr lang="en-US" sz="1200" dirty="0"/>
              <a:t>(class is a mixture of remedial students and non remedial students)</a:t>
            </a:r>
          </a:p>
        </p:txBody>
      </p:sp>
    </p:spTree>
    <p:extLst>
      <p:ext uri="{BB962C8B-B14F-4D97-AF65-F5344CB8AC3E}">
        <p14:creationId xmlns:p14="http://schemas.microsoft.com/office/powerpoint/2010/main" val="67599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Custom 3">
      <a:dk1>
        <a:srgbClr val="7030A0"/>
      </a:dk1>
      <a:lt1>
        <a:srgbClr val="C7A2E3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1" id="{D753F994-D8AD-4A82-936B-DCBB310E42D4}" vid="{639BCB73-7464-4ADD-85EB-0D73BA66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84</TotalTime>
  <Words>759</Words>
  <Application>Microsoft Office PowerPoint</Application>
  <PresentationFormat>Widescreen</PresentationFormat>
  <Paragraphs>90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Calibri</vt:lpstr>
      <vt:lpstr>Euphemia</vt:lpstr>
      <vt:lpstr>Plantagenet Cherokee</vt:lpstr>
      <vt:lpstr>Wingdings</vt:lpstr>
      <vt:lpstr>Theme1</vt:lpstr>
      <vt:lpstr>PowerPoint Presentation</vt:lpstr>
      <vt:lpstr>The Traditional Approach</vt:lpstr>
      <vt:lpstr>PowerPoint Presentation</vt:lpstr>
      <vt:lpstr>Redesign – Hybrid Emporium Model</vt:lpstr>
      <vt:lpstr>New Model with ALEKS</vt:lpstr>
      <vt:lpstr>Incentives to Encourage Student Success</vt:lpstr>
      <vt:lpstr>Results</vt:lpstr>
      <vt:lpstr>Essentials for Redesign Success</vt:lpstr>
      <vt:lpstr>Other Initiatives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Talbert, April</dc:creator>
  <cp:lastModifiedBy>Talbert, April</cp:lastModifiedBy>
  <cp:revision>26</cp:revision>
  <dcterms:created xsi:type="dcterms:W3CDTF">2019-01-31T17:59:29Z</dcterms:created>
  <dcterms:modified xsi:type="dcterms:W3CDTF">2019-02-05T16:54:38Z</dcterms:modified>
</cp:coreProperties>
</file>