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3C"/>
    <a:srgbClr val="C3D7A4"/>
    <a:srgbClr val="F0CB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239" autoAdjust="0"/>
    <p:restoredTop sz="94660"/>
  </p:normalViewPr>
  <p:slideViewPr>
    <p:cSldViewPr snapToGrid="0">
      <p:cViewPr>
        <p:scale>
          <a:sx n="25" d="100"/>
          <a:sy n="25" d="100"/>
        </p:scale>
        <p:origin x="120" y="-540"/>
      </p:cViewPr>
      <p:guideLst>
        <p:guide orient="horz" pos="244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A46F58-C1F0-4893-8C10-1B3412662967}"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68477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A46F58-C1F0-4893-8C10-1B3412662967}"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22284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A46F58-C1F0-4893-8C10-1B3412662967}"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324197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A46F58-C1F0-4893-8C10-1B3412662967}"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977505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A46F58-C1F0-4893-8C10-1B3412662967}"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314365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A46F58-C1F0-4893-8C10-1B3412662967}" type="datetimeFigureOut">
              <a:rPr lang="en-US" smtClean="0"/>
              <a:t>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173508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A46F58-C1F0-4893-8C10-1B3412662967}" type="datetimeFigureOut">
              <a:rPr lang="en-US" smtClean="0"/>
              <a:t>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304095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A46F58-C1F0-4893-8C10-1B3412662967}" type="datetimeFigureOut">
              <a:rPr lang="en-US" smtClean="0"/>
              <a:t>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4083255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46F58-C1F0-4893-8C10-1B3412662967}" type="datetimeFigureOut">
              <a:rPr lang="en-US" smtClean="0"/>
              <a:t>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2666460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6DA46F58-C1F0-4893-8C10-1B3412662967}" type="datetimeFigureOut">
              <a:rPr lang="en-US" smtClean="0"/>
              <a:t>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3670260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6DA46F58-C1F0-4893-8C10-1B3412662967}" type="datetimeFigureOut">
              <a:rPr lang="en-US" smtClean="0"/>
              <a:t>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03E21-5CAB-4024-8F6B-E2A2E8F95726}" type="slidenum">
              <a:rPr lang="en-US" smtClean="0"/>
              <a:t>‹#›</a:t>
            </a:fld>
            <a:endParaRPr lang="en-US"/>
          </a:p>
        </p:txBody>
      </p:sp>
    </p:spTree>
    <p:extLst>
      <p:ext uri="{BB962C8B-B14F-4D97-AF65-F5344CB8AC3E}">
        <p14:creationId xmlns:p14="http://schemas.microsoft.com/office/powerpoint/2010/main" val="346804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6DA46F58-C1F0-4893-8C10-1B3412662967}" type="datetimeFigureOut">
              <a:rPr lang="en-US" smtClean="0"/>
              <a:t>2/7/2019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1003E21-5CAB-4024-8F6B-E2A2E8F95726}" type="slidenum">
              <a:rPr lang="en-US" smtClean="0"/>
              <a:t>‹#›</a:t>
            </a:fld>
            <a:endParaRPr lang="en-US"/>
          </a:p>
        </p:txBody>
      </p:sp>
    </p:spTree>
    <p:extLst>
      <p:ext uri="{BB962C8B-B14F-4D97-AF65-F5344CB8AC3E}">
        <p14:creationId xmlns:p14="http://schemas.microsoft.com/office/powerpoint/2010/main" val="161826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17187225" y="19390600"/>
            <a:ext cx="3762375" cy="3571875"/>
          </a:xfrm>
          <a:prstGeom prst="rect">
            <a:avLst/>
          </a:prstGeom>
        </p:spPr>
      </p:pic>
      <p:pic>
        <p:nvPicPr>
          <p:cNvPr id="20" name="Picture 19"/>
          <p:cNvPicPr>
            <a:picLocks noChangeAspect="1"/>
          </p:cNvPicPr>
          <p:nvPr/>
        </p:nvPicPr>
        <p:blipFill>
          <a:blip r:embed="rId3"/>
          <a:stretch>
            <a:fillRect/>
          </a:stretch>
        </p:blipFill>
        <p:spPr>
          <a:xfrm>
            <a:off x="22254085" y="19525614"/>
            <a:ext cx="4231714" cy="3798277"/>
          </a:xfrm>
          <a:prstGeom prst="rect">
            <a:avLst/>
          </a:prstGeom>
        </p:spPr>
      </p:pic>
      <p:sp>
        <p:nvSpPr>
          <p:cNvPr id="4" name="TextBox 3"/>
          <p:cNvSpPr txBox="1"/>
          <p:nvPr/>
        </p:nvSpPr>
        <p:spPr>
          <a:xfrm>
            <a:off x="-36298" y="11441"/>
            <a:ext cx="43891200" cy="1538883"/>
          </a:xfrm>
          <a:prstGeom prst="rect">
            <a:avLst/>
          </a:prstGeom>
          <a:noFill/>
        </p:spPr>
        <p:txBody>
          <a:bodyPr wrap="square" rtlCol="0">
            <a:spAutoFit/>
          </a:bodyPr>
          <a:lstStyle/>
          <a:p>
            <a:pPr algn="ctr"/>
            <a:r>
              <a:rPr lang="en-US" sz="9400" b="1" dirty="0" smtClean="0">
                <a:solidFill>
                  <a:srgbClr val="00703C"/>
                </a:solidFill>
                <a:latin typeface="Franklin Gothic Book" panose="020B0503020102020204" pitchFamily="34" charset="0"/>
              </a:rPr>
              <a:t>Implementation </a:t>
            </a:r>
            <a:r>
              <a:rPr lang="en-US" sz="9400" b="1" dirty="0" smtClean="0">
                <a:solidFill>
                  <a:srgbClr val="00703C"/>
                </a:solidFill>
                <a:latin typeface="Franklin Gothic Book" panose="020B0503020102020204" pitchFamily="34" charset="0"/>
              </a:rPr>
              <a:t>of </a:t>
            </a:r>
            <a:r>
              <a:rPr lang="en-US" sz="9400" b="1" dirty="0" smtClean="0">
                <a:solidFill>
                  <a:srgbClr val="00703C"/>
                </a:solidFill>
                <a:latin typeface="Franklin Gothic Book" panose="020B0503020102020204" pitchFamily="34" charset="0"/>
              </a:rPr>
              <a:t>Pre-Course Adaptive Technology </a:t>
            </a:r>
            <a:r>
              <a:rPr lang="en-US" sz="9400" b="1" dirty="0" smtClean="0">
                <a:solidFill>
                  <a:srgbClr val="00703C"/>
                </a:solidFill>
                <a:latin typeface="Franklin Gothic Book" panose="020B0503020102020204" pitchFamily="34" charset="0"/>
              </a:rPr>
              <a:t>for Individual Chemistry Mastery</a:t>
            </a:r>
            <a:endParaRPr lang="en-US" sz="9400" b="1" dirty="0">
              <a:solidFill>
                <a:srgbClr val="00703C"/>
              </a:solidFill>
              <a:latin typeface="Franklin Gothic Book" panose="020B0503020102020204" pitchFamily="34" charset="0"/>
            </a:endParaRPr>
          </a:p>
        </p:txBody>
      </p:sp>
      <p:sp>
        <p:nvSpPr>
          <p:cNvPr id="2" name="TextBox 1"/>
          <p:cNvSpPr txBox="1"/>
          <p:nvPr/>
        </p:nvSpPr>
        <p:spPr>
          <a:xfrm>
            <a:off x="0" y="1743832"/>
            <a:ext cx="44312102" cy="2031325"/>
          </a:xfrm>
          <a:prstGeom prst="rect">
            <a:avLst/>
          </a:prstGeom>
          <a:noFill/>
        </p:spPr>
        <p:txBody>
          <a:bodyPr wrap="square" rtlCol="0">
            <a:spAutoFit/>
          </a:bodyPr>
          <a:lstStyle/>
          <a:p>
            <a:pPr algn="ctr"/>
            <a:r>
              <a:rPr lang="en-US" sz="6600" u="sng" dirty="0" smtClean="0">
                <a:latin typeface="Franklin Gothic Book" panose="020B0503020102020204" pitchFamily="34" charset="0"/>
              </a:rPr>
              <a:t>Susan K. Michael</a:t>
            </a:r>
            <a:r>
              <a:rPr lang="en-US" sz="6600" dirty="0">
                <a:latin typeface="Franklin Gothic Book" panose="020B0503020102020204" pitchFamily="34" charset="0"/>
              </a:rPr>
              <a:t> </a:t>
            </a:r>
            <a:r>
              <a:rPr lang="en-US" sz="6600" dirty="0" smtClean="0">
                <a:latin typeface="Franklin Gothic Book" panose="020B0503020102020204" pitchFamily="34" charset="0"/>
              </a:rPr>
              <a:t>and Richard L. Jew</a:t>
            </a:r>
          </a:p>
          <a:p>
            <a:pPr algn="ctr"/>
            <a:r>
              <a:rPr lang="en-US" sz="6000" i="1" dirty="0" smtClean="0">
                <a:latin typeface="Franklin Gothic Book" panose="020B0503020102020204" pitchFamily="34" charset="0"/>
              </a:rPr>
              <a:t>Department of Chemistry, University of North Carolina at Charlotte</a:t>
            </a:r>
            <a:endParaRPr lang="en-US" sz="6000" i="1" dirty="0">
              <a:latin typeface="Franklin Gothic Book" panose="020B0503020102020204" pitchFamily="34" charset="0"/>
            </a:endParaRPr>
          </a:p>
        </p:txBody>
      </p:sp>
      <p:sp>
        <p:nvSpPr>
          <p:cNvPr id="5" name="TextBox 4"/>
          <p:cNvSpPr txBox="1"/>
          <p:nvPr/>
        </p:nvSpPr>
        <p:spPr>
          <a:xfrm>
            <a:off x="2097321" y="4631831"/>
            <a:ext cx="11887200" cy="5570756"/>
          </a:xfrm>
          <a:prstGeom prst="rect">
            <a:avLst/>
          </a:prstGeom>
          <a:noFill/>
          <a:ln>
            <a:solidFill>
              <a:srgbClr val="00703C"/>
            </a:solidFill>
          </a:ln>
        </p:spPr>
        <p:txBody>
          <a:bodyPr wrap="square" rtlCol="0">
            <a:spAutoFit/>
          </a:bodyPr>
          <a:lstStyle/>
          <a:p>
            <a:r>
              <a:rPr lang="en-US" sz="3600" b="1" u="sng" dirty="0" smtClean="0">
                <a:latin typeface="Franklin Gothic Book" panose="020B0503020102020204" pitchFamily="34" charset="0"/>
              </a:rPr>
              <a:t>Introduction</a:t>
            </a:r>
          </a:p>
          <a:p>
            <a:pPr algn="just"/>
            <a:r>
              <a:rPr lang="en-US" sz="3200" dirty="0" smtClean="0">
                <a:latin typeface="Franklin Gothic Book" panose="020B0503020102020204" pitchFamily="34" charset="0"/>
              </a:rPr>
              <a:t>CHEM 1251 (General Chemistry I) is a </a:t>
            </a:r>
            <a:r>
              <a:rPr lang="en-US" sz="3200" dirty="0" smtClean="0">
                <a:latin typeface="Franklin Gothic Book" panose="020B0503020102020204" pitchFamily="34" charset="0"/>
              </a:rPr>
              <a:t>large </a:t>
            </a:r>
            <a:r>
              <a:rPr lang="en-US" sz="3200" dirty="0" smtClean="0">
                <a:latin typeface="Franklin Gothic Book" panose="020B0503020102020204" pitchFamily="34" charset="0"/>
              </a:rPr>
              <a:t>enrollment course that serves a variety of STEM majors.  Educational technologies have been incorporated to maintain standards, across sections, and to individualize questions for students.  Adaptive technologies personalize not only the values used in a problem type for students, but also the order and process of multiple problem types to achieve mastery.  Here, we report our findings from the use of adaptive assignments, in the summer </a:t>
            </a:r>
            <a:r>
              <a:rPr lang="en-US" sz="3200" u="sng" dirty="0" smtClean="0">
                <a:latin typeface="Franklin Gothic Book" panose="020B0503020102020204" pitchFamily="34" charset="0"/>
              </a:rPr>
              <a:t>prior</a:t>
            </a:r>
            <a:r>
              <a:rPr lang="en-US" sz="3200" dirty="0" smtClean="0">
                <a:latin typeface="Franklin Gothic Book" panose="020B0503020102020204" pitchFamily="34" charset="0"/>
              </a:rPr>
              <a:t> to the start of a course, to tailor the learning pathways of students with disparate backgrounds to master learning objectives essential to success.</a:t>
            </a:r>
          </a:p>
        </p:txBody>
      </p:sp>
      <p:sp>
        <p:nvSpPr>
          <p:cNvPr id="6" name="TextBox 5"/>
          <p:cNvSpPr txBox="1"/>
          <p:nvPr/>
        </p:nvSpPr>
        <p:spPr>
          <a:xfrm>
            <a:off x="2097321" y="11500533"/>
            <a:ext cx="11887200" cy="8032968"/>
          </a:xfrm>
          <a:prstGeom prst="rect">
            <a:avLst/>
          </a:prstGeom>
          <a:noFill/>
          <a:ln>
            <a:solidFill>
              <a:srgbClr val="00703C"/>
            </a:solidFill>
          </a:ln>
        </p:spPr>
        <p:txBody>
          <a:bodyPr wrap="square" rtlCol="0">
            <a:spAutoFit/>
          </a:bodyPr>
          <a:lstStyle/>
          <a:p>
            <a:r>
              <a:rPr lang="en-US" sz="3600" b="1" u="sng" dirty="0" smtClean="0">
                <a:latin typeface="Franklin Gothic Book" panose="020B0503020102020204" pitchFamily="34" charset="0"/>
              </a:rPr>
              <a:t>Goals</a:t>
            </a:r>
          </a:p>
          <a:p>
            <a:pPr marL="508000" indent="-101600"/>
            <a:r>
              <a:rPr lang="en-US" sz="3200" i="1" dirty="0" smtClean="0">
                <a:latin typeface="Franklin Gothic Book" panose="020B0503020102020204" pitchFamily="34" charset="0"/>
              </a:rPr>
              <a:t>Adaptive </a:t>
            </a:r>
            <a:r>
              <a:rPr lang="en-US" sz="3200" i="1" dirty="0" smtClean="0">
                <a:latin typeface="Franklin Gothic Book" panose="020B0503020102020204" pitchFamily="34" charset="0"/>
              </a:rPr>
              <a:t>Technologies:</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To tailor difficulty for each student</a:t>
            </a:r>
          </a:p>
          <a:p>
            <a:pPr marL="571500" indent="-266700">
              <a:buFont typeface="Arial" panose="020B0604020202020204" pitchFamily="34" charset="0"/>
              <a:buChar char="•"/>
            </a:pPr>
            <a:r>
              <a:rPr lang="en-US" sz="3200" dirty="0" smtClean="0">
                <a:latin typeface="Franklin Gothic Book" panose="020B0503020102020204" pitchFamily="34" charset="0"/>
              </a:rPr>
              <a:t>To help students address their specific deficiencies</a:t>
            </a:r>
          </a:p>
          <a:p>
            <a:pPr marL="571500" indent="-266700">
              <a:buFont typeface="Arial" panose="020B0604020202020204" pitchFamily="34" charset="0"/>
              <a:buChar char="•"/>
            </a:pPr>
            <a:r>
              <a:rPr lang="en-US" sz="3200" dirty="0" smtClean="0">
                <a:latin typeface="Franklin Gothic Book" panose="020B0503020102020204" pitchFamily="34" charset="0"/>
              </a:rPr>
              <a:t>To build confidence and competence in linearly-stacked learning objectives</a:t>
            </a:r>
          </a:p>
          <a:p>
            <a:pPr marL="571500" indent="-266700">
              <a:buFont typeface="Arial" panose="020B0604020202020204" pitchFamily="34" charset="0"/>
              <a:buChar char="•"/>
            </a:pPr>
            <a:r>
              <a:rPr lang="en-US" sz="3200" dirty="0" smtClean="0">
                <a:latin typeface="Franklin Gothic Book" panose="020B0503020102020204" pitchFamily="34" charset="0"/>
              </a:rPr>
              <a:t>To identify prerequisite learning objective deficiencies and remediate</a:t>
            </a:r>
          </a:p>
          <a:p>
            <a:pPr marL="571500" indent="-266700">
              <a:buFont typeface="Arial" panose="020B0604020202020204" pitchFamily="34" charset="0"/>
              <a:buChar char="•"/>
            </a:pPr>
            <a:endParaRPr lang="en-US" sz="3200" dirty="0">
              <a:latin typeface="Franklin Gothic Book" panose="020B0503020102020204" pitchFamily="34" charset="0"/>
            </a:endParaRPr>
          </a:p>
          <a:p>
            <a:pPr marL="304800"/>
            <a:r>
              <a:rPr lang="en-US" sz="3200" i="1" dirty="0" smtClean="0">
                <a:latin typeface="Franklin Gothic Book" panose="020B0503020102020204" pitchFamily="34" charset="0"/>
              </a:rPr>
              <a:t>Pre-Semester </a:t>
            </a:r>
            <a:r>
              <a:rPr lang="en-US" sz="3200" i="1" dirty="0" smtClean="0">
                <a:latin typeface="Franklin Gothic Book" panose="020B0503020102020204" pitchFamily="34" charset="0"/>
              </a:rPr>
              <a:t>Preparatory Assignment:</a:t>
            </a:r>
            <a:endParaRPr lang="en-US" sz="3200" i="1" dirty="0" smtClean="0">
              <a:latin typeface="Franklin Gothic Book" panose="020B0503020102020204" pitchFamily="34" charset="0"/>
            </a:endParaRPr>
          </a:p>
          <a:p>
            <a:pPr marL="571500" indent="-266700">
              <a:buFont typeface="Arial" panose="020B0604020202020204" pitchFamily="34" charset="0"/>
              <a:buChar char="•"/>
            </a:pPr>
            <a:r>
              <a:rPr lang="en-US" sz="3200" dirty="0">
                <a:latin typeface="Franklin Gothic Book" panose="020B0503020102020204" pitchFamily="34" charset="0"/>
              </a:rPr>
              <a:t>To </a:t>
            </a:r>
            <a:r>
              <a:rPr lang="en-US" sz="3200" dirty="0" smtClean="0">
                <a:latin typeface="Franklin Gothic Book" panose="020B0503020102020204" pitchFamily="34" charset="0"/>
              </a:rPr>
              <a:t>align incoming students’ chemical, mathematical, and problem solving fluency to a common, base level</a:t>
            </a:r>
          </a:p>
          <a:p>
            <a:pPr marL="571500" indent="-266700">
              <a:buFont typeface="Arial" panose="020B0604020202020204" pitchFamily="34" charset="0"/>
              <a:buChar char="•"/>
            </a:pPr>
            <a:r>
              <a:rPr lang="en-US" sz="3200" dirty="0" smtClean="0">
                <a:latin typeface="Franklin Gothic Book" panose="020B0503020102020204" pitchFamily="34" charset="0"/>
              </a:rPr>
              <a:t>To establish time-on-task expectations for university courses</a:t>
            </a:r>
          </a:p>
          <a:p>
            <a:pPr marL="571500" indent="-266700">
              <a:buFont typeface="Arial" panose="020B0604020202020204" pitchFamily="34" charset="0"/>
              <a:buChar char="•"/>
            </a:pPr>
            <a:r>
              <a:rPr lang="en-US" sz="3200" dirty="0" smtClean="0">
                <a:latin typeface="Franklin Gothic Book" panose="020B0503020102020204" pitchFamily="34" charset="0"/>
              </a:rPr>
              <a:t>To review and refresh topics from prior chemistry courses</a:t>
            </a:r>
          </a:p>
          <a:p>
            <a:pPr marL="571500" indent="-266700">
              <a:buFont typeface="Arial" panose="020B0604020202020204" pitchFamily="34" charset="0"/>
              <a:buChar char="•"/>
            </a:pPr>
            <a:r>
              <a:rPr lang="en-US" sz="3200" dirty="0" smtClean="0">
                <a:latin typeface="Franklin Gothic Book" panose="020B0503020102020204" pitchFamily="34" charset="0"/>
              </a:rPr>
              <a:t>To point students to the correct course in a linear sequence to maximize success</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53616" y="1960052"/>
            <a:ext cx="2782824" cy="215493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66827" y="1960052"/>
            <a:ext cx="2782824" cy="2154936"/>
          </a:xfrm>
          <a:prstGeom prst="rect">
            <a:avLst/>
          </a:prstGeom>
        </p:spPr>
      </p:pic>
      <p:sp>
        <p:nvSpPr>
          <p:cNvPr id="9" name="TextBox 8"/>
          <p:cNvSpPr txBox="1"/>
          <p:nvPr/>
        </p:nvSpPr>
        <p:spPr>
          <a:xfrm>
            <a:off x="2097321" y="23885895"/>
            <a:ext cx="11887200" cy="8094524"/>
          </a:xfrm>
          <a:prstGeom prst="rect">
            <a:avLst/>
          </a:prstGeom>
          <a:noFill/>
          <a:ln>
            <a:solidFill>
              <a:srgbClr val="00703C"/>
            </a:solidFill>
          </a:ln>
        </p:spPr>
        <p:txBody>
          <a:bodyPr wrap="square" rtlCol="0">
            <a:spAutoFit/>
          </a:bodyPr>
          <a:lstStyle/>
          <a:p>
            <a:r>
              <a:rPr lang="en-US" sz="3600" b="1" u="sng" dirty="0" smtClean="0">
                <a:latin typeface="Franklin Gothic Book" panose="020B0503020102020204" pitchFamily="34" charset="0"/>
              </a:rPr>
              <a:t>History</a:t>
            </a:r>
          </a:p>
          <a:p>
            <a:pPr marL="571500" indent="-266700">
              <a:buFont typeface="Arial" panose="020B0604020202020204" pitchFamily="34" charset="0"/>
              <a:buChar char="•"/>
            </a:pPr>
            <a:r>
              <a:rPr lang="en-US" sz="3200" dirty="0" smtClean="0">
                <a:latin typeface="Franklin Gothic Book" panose="020B0503020102020204" pitchFamily="34" charset="0"/>
              </a:rPr>
              <a:t>1251 is a large enrollment course for all STEM and pre-health majors with enrollments of ~1100 students in the Fall </a:t>
            </a:r>
            <a:r>
              <a:rPr lang="en-US" sz="3200" dirty="0" smtClean="0">
                <a:latin typeface="Franklin Gothic Book" panose="020B0503020102020204" pitchFamily="34" charset="0"/>
              </a:rPr>
              <a:t>semester.</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Prerequisites are either MATH </a:t>
            </a:r>
            <a:r>
              <a:rPr lang="en-US" sz="3200" dirty="0" smtClean="0">
                <a:latin typeface="Franklin Gothic Book" panose="020B0503020102020204" pitchFamily="34" charset="0"/>
              </a:rPr>
              <a:t>1100 (College Algebra) </a:t>
            </a:r>
            <a:r>
              <a:rPr lang="en-US" sz="3200" u="sng" dirty="0" smtClean="0">
                <a:latin typeface="Franklin Gothic Book" panose="020B0503020102020204" pitchFamily="34" charset="0"/>
              </a:rPr>
              <a:t>or</a:t>
            </a:r>
            <a:r>
              <a:rPr lang="en-US" sz="3200" dirty="0" smtClean="0">
                <a:latin typeface="Franklin Gothic Book" panose="020B0503020102020204" pitchFamily="34" charset="0"/>
              </a:rPr>
              <a:t> CHEM </a:t>
            </a:r>
            <a:r>
              <a:rPr lang="en-US" sz="3200" dirty="0" smtClean="0">
                <a:latin typeface="Franklin Gothic Book" panose="020B0503020102020204" pitchFamily="34" charset="0"/>
              </a:rPr>
              <a:t>1200 (Fundamentals of Chem</a:t>
            </a:r>
            <a:r>
              <a:rPr lang="en-US" sz="3200" dirty="0" smtClean="0">
                <a:latin typeface="Franklin Gothic Book" panose="020B0503020102020204" pitchFamily="34" charset="0"/>
              </a:rPr>
              <a:t>.)</a:t>
            </a:r>
            <a:r>
              <a:rPr lang="en-US" sz="3200" dirty="0" smtClean="0">
                <a:latin typeface="Franklin Gothic Book" panose="020B0503020102020204" pitchFamily="34" charset="0"/>
              </a:rPr>
              <a:t>; no current </a:t>
            </a:r>
            <a:r>
              <a:rPr lang="en-US" sz="3200" dirty="0" smtClean="0">
                <a:latin typeface="Franklin Gothic Book" panose="020B0503020102020204" pitchFamily="34" charset="0"/>
              </a:rPr>
              <a:t>placement exam.</a:t>
            </a:r>
          </a:p>
          <a:p>
            <a:pPr marL="571500" indent="-266700">
              <a:buFont typeface="Arial" panose="020B0604020202020204" pitchFamily="34" charset="0"/>
              <a:buChar char="•"/>
            </a:pPr>
            <a:r>
              <a:rPr lang="en-US" sz="3200" dirty="0" smtClean="0">
                <a:latin typeface="Franklin Gothic Book" panose="020B0503020102020204" pitchFamily="34" charset="0"/>
              </a:rPr>
              <a:t>Other educational technologies include LMS-based course webpages, pre-lecture videos and assignments, in-class response systems, and electronic </a:t>
            </a:r>
            <a:r>
              <a:rPr lang="en-US" sz="3200" dirty="0" smtClean="0">
                <a:latin typeface="Franklin Gothic Book" panose="020B0503020102020204" pitchFamily="34" charset="0"/>
              </a:rPr>
              <a:t>homework.</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2 x 75 minute meetings or 3 x 50 minute meetings, plus an instructor-led problem session or undergraduate-led discussion sections (TASL</a:t>
            </a:r>
            <a:r>
              <a:rPr lang="en-US" sz="3200" dirty="0" smtClean="0">
                <a:latin typeface="Franklin Gothic Book" panose="020B0503020102020204" pitchFamily="34" charset="0"/>
              </a:rPr>
              <a:t>).</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Adaptive </a:t>
            </a:r>
            <a:r>
              <a:rPr lang="en-US" sz="3200" dirty="0" err="1" smtClean="0">
                <a:latin typeface="Franklin Gothic Book" panose="020B0503020102020204" pitchFamily="34" charset="0"/>
              </a:rPr>
              <a:t>Techologies</a:t>
            </a:r>
            <a:r>
              <a:rPr lang="en-US" sz="3200" dirty="0" smtClean="0">
                <a:latin typeface="Franklin Gothic Book" panose="020B0503020102020204" pitchFamily="34" charset="0"/>
              </a:rPr>
              <a:t> previously used in Fall 2010 (ALEKS for homework), Fall 2017-Spring 2018 (</a:t>
            </a:r>
            <a:r>
              <a:rPr lang="en-US" sz="3200" dirty="0" err="1" smtClean="0">
                <a:latin typeface="Franklin Gothic Book" panose="020B0503020102020204" pitchFamily="34" charset="0"/>
              </a:rPr>
              <a:t>MasteringChemistry</a:t>
            </a:r>
            <a:r>
              <a:rPr lang="en-US" sz="3200" dirty="0" smtClean="0">
                <a:latin typeface="Franklin Gothic Book" panose="020B0503020102020204" pitchFamily="34" charset="0"/>
              </a:rPr>
              <a:t>/</a:t>
            </a:r>
            <a:r>
              <a:rPr lang="en-US" sz="3200" dirty="0" err="1" smtClean="0">
                <a:latin typeface="Franklin Gothic Book" panose="020B0503020102020204" pitchFamily="34" charset="0"/>
              </a:rPr>
              <a:t>Knewton</a:t>
            </a:r>
            <a:r>
              <a:rPr lang="en-US" sz="3200" dirty="0" smtClean="0">
                <a:latin typeface="Franklin Gothic Book" panose="020B0503020102020204" pitchFamily="34" charset="0"/>
              </a:rPr>
              <a:t> for pre-Exam Prep), and Spring 2018 (</a:t>
            </a:r>
            <a:r>
              <a:rPr lang="en-US" sz="3200" dirty="0" err="1" smtClean="0">
                <a:latin typeface="Franklin Gothic Book" panose="020B0503020102020204" pitchFamily="34" charset="0"/>
              </a:rPr>
              <a:t>SmartWork</a:t>
            </a:r>
            <a:r>
              <a:rPr lang="en-US" sz="3200" dirty="0">
                <a:latin typeface="Franklin Gothic Book" panose="020B0503020102020204" pitchFamily="34" charset="0"/>
              </a:rPr>
              <a:t> </a:t>
            </a:r>
            <a:r>
              <a:rPr lang="en-US" sz="3200" dirty="0" smtClean="0">
                <a:latin typeface="Franklin Gothic Book" panose="020B0503020102020204" pitchFamily="34" charset="0"/>
              </a:rPr>
              <a:t>for homework in 1252</a:t>
            </a:r>
            <a:r>
              <a:rPr lang="en-US" sz="3200" dirty="0" smtClean="0">
                <a:latin typeface="Franklin Gothic Book" panose="020B0503020102020204" pitchFamily="34" charset="0"/>
              </a:rPr>
              <a:t>).</a:t>
            </a:r>
            <a:endParaRPr lang="en-US" sz="3200" dirty="0" smtClean="0">
              <a:latin typeface="Franklin Gothic Book" panose="020B0503020102020204" pitchFamily="34" charset="0"/>
            </a:endParaRPr>
          </a:p>
          <a:p>
            <a:pPr marL="571500" indent="-266700">
              <a:buFont typeface="Arial" panose="020B0604020202020204" pitchFamily="34" charset="0"/>
              <a:buChar char="•"/>
            </a:pPr>
            <a:endParaRPr lang="en-US" sz="3600" dirty="0">
              <a:latin typeface="Franklin Gothic Book" panose="020B0503020102020204" pitchFamily="34" charset="0"/>
            </a:endParaRPr>
          </a:p>
        </p:txBody>
      </p:sp>
      <p:sp>
        <p:nvSpPr>
          <p:cNvPr id="10" name="TextBox 9"/>
          <p:cNvSpPr txBox="1"/>
          <p:nvPr/>
        </p:nvSpPr>
        <p:spPr>
          <a:xfrm>
            <a:off x="16002000" y="4601915"/>
            <a:ext cx="11887200" cy="14434721"/>
          </a:xfrm>
          <a:prstGeom prst="rect">
            <a:avLst/>
          </a:prstGeom>
          <a:noFill/>
          <a:ln>
            <a:solidFill>
              <a:srgbClr val="F0CB00"/>
            </a:solidFill>
          </a:ln>
        </p:spPr>
        <p:txBody>
          <a:bodyPr wrap="square" rtlCol="0">
            <a:spAutoFit/>
          </a:bodyPr>
          <a:lstStyle/>
          <a:p>
            <a:r>
              <a:rPr lang="en-US" sz="3600" b="1" u="sng" dirty="0" smtClean="0">
                <a:latin typeface="Franklin Gothic Book" panose="020B0503020102020204" pitchFamily="34" charset="0"/>
              </a:rPr>
              <a:t>Methods</a:t>
            </a:r>
          </a:p>
          <a:p>
            <a:pPr marL="354013"/>
            <a:r>
              <a:rPr lang="en-US" sz="3200" i="1" dirty="0" smtClean="0">
                <a:latin typeface="Franklin Gothic Book" panose="020B0503020102020204" pitchFamily="34" charset="0"/>
              </a:rPr>
              <a:t>Setup and Timelines</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Experimental group was CHEM 1251-001, taught by </a:t>
            </a:r>
            <a:r>
              <a:rPr lang="en-US" sz="3200" dirty="0" smtClean="0">
                <a:latin typeface="Franklin Gothic Book" panose="020B0503020102020204" pitchFamily="34" charset="0"/>
              </a:rPr>
              <a:t>S. </a:t>
            </a:r>
            <a:r>
              <a:rPr lang="en-US" sz="3200" dirty="0" smtClean="0">
                <a:latin typeface="Franklin Gothic Book" panose="020B0503020102020204" pitchFamily="34" charset="0"/>
              </a:rPr>
              <a:t>Michael</a:t>
            </a:r>
          </a:p>
          <a:p>
            <a:pPr marL="571500" indent="-266700">
              <a:buFont typeface="Arial" panose="020B0604020202020204" pitchFamily="34" charset="0"/>
              <a:buChar char="•"/>
            </a:pPr>
            <a:r>
              <a:rPr lang="en-US" sz="3200" dirty="0" smtClean="0">
                <a:latin typeface="Franklin Gothic Book" panose="020B0503020102020204" pitchFamily="34" charset="0"/>
              </a:rPr>
              <a:t>Control groups were CHEM 1251-005, taught by </a:t>
            </a:r>
            <a:r>
              <a:rPr lang="en-US" sz="3200" dirty="0" smtClean="0">
                <a:latin typeface="Franklin Gothic Book" panose="020B0503020102020204" pitchFamily="34" charset="0"/>
              </a:rPr>
              <a:t>S. </a:t>
            </a:r>
            <a:r>
              <a:rPr lang="en-US" sz="3200" dirty="0" smtClean="0">
                <a:latin typeface="Franklin Gothic Book" panose="020B0503020102020204" pitchFamily="34" charset="0"/>
              </a:rPr>
              <a:t>Michael, and all other CHEM 1251 sections</a:t>
            </a:r>
          </a:p>
          <a:p>
            <a:pPr marL="571500" indent="-266700">
              <a:buFont typeface="Arial" panose="020B0604020202020204" pitchFamily="34" charset="0"/>
              <a:buChar char="•"/>
            </a:pPr>
            <a:r>
              <a:rPr lang="en-US" sz="3200" dirty="0" smtClean="0">
                <a:latin typeface="Franklin Gothic Book" panose="020B0503020102020204" pitchFamily="34" charset="0"/>
              </a:rPr>
              <a:t>Starting in July, students were contacted weekly, as they enrolled, to sign up for and complete the </a:t>
            </a:r>
            <a:r>
              <a:rPr lang="en-US" sz="3200" dirty="0" err="1" smtClean="0">
                <a:latin typeface="Franklin Gothic Book" panose="020B0503020102020204" pitchFamily="34" charset="0"/>
              </a:rPr>
              <a:t>SmartWork</a:t>
            </a:r>
            <a:r>
              <a:rPr lang="en-US" sz="3200" dirty="0" smtClean="0">
                <a:latin typeface="Franklin Gothic Book" panose="020B0503020102020204" pitchFamily="34" charset="0"/>
              </a:rPr>
              <a:t> pre-semester assignment</a:t>
            </a:r>
          </a:p>
          <a:p>
            <a:pPr marL="571500" indent="-266700">
              <a:buFont typeface="Arial" panose="020B0604020202020204" pitchFamily="34" charset="0"/>
              <a:buChar char="•"/>
            </a:pPr>
            <a:r>
              <a:rPr lang="en-US" sz="3200" dirty="0" smtClean="0">
                <a:latin typeface="Franklin Gothic Book" panose="020B0503020102020204" pitchFamily="34" charset="0"/>
              </a:rPr>
              <a:t>Pre-semester assignment was weighted at two homework assignments, and was due 3 days after the Add/Drop date (10 days into the semester)</a:t>
            </a:r>
          </a:p>
          <a:p>
            <a:pPr marL="571500" indent="-266700">
              <a:buFont typeface="Arial" panose="020B0604020202020204" pitchFamily="34" charset="0"/>
              <a:buChar char="•"/>
            </a:pPr>
            <a:endParaRPr lang="en-US" sz="3200" dirty="0">
              <a:latin typeface="Franklin Gothic Book" panose="020B0503020102020204" pitchFamily="34" charset="0"/>
            </a:endParaRPr>
          </a:p>
          <a:p>
            <a:pPr marL="304800"/>
            <a:r>
              <a:rPr lang="en-US" sz="3200" i="1" dirty="0" smtClean="0">
                <a:latin typeface="Franklin Gothic Book" panose="020B0503020102020204" pitchFamily="34" charset="0"/>
              </a:rPr>
              <a:t>Assignment Details</a:t>
            </a:r>
          </a:p>
          <a:p>
            <a:pPr marL="571500" indent="-266700">
              <a:buFont typeface="Arial" panose="020B0604020202020204" pitchFamily="34" charset="0"/>
              <a:buChar char="•"/>
            </a:pPr>
            <a:r>
              <a:rPr lang="en-US" sz="3200" dirty="0" smtClean="0">
                <a:latin typeface="Franklin Gothic Book" panose="020B0503020102020204" pitchFamily="34" charset="0"/>
              </a:rPr>
              <a:t>The </a:t>
            </a:r>
            <a:r>
              <a:rPr lang="en-US" sz="3200" dirty="0" smtClean="0">
                <a:latin typeface="Franklin Gothic Book" panose="020B0503020102020204" pitchFamily="34" charset="0"/>
              </a:rPr>
              <a:t>main </a:t>
            </a:r>
            <a:r>
              <a:rPr lang="en-US" sz="3200" dirty="0" smtClean="0">
                <a:latin typeface="Franklin Gothic Book" panose="020B0503020102020204" pitchFamily="34" charset="0"/>
              </a:rPr>
              <a:t>learning objectives that were most critical to future success in CHEM 1251 were determined</a:t>
            </a:r>
          </a:p>
          <a:p>
            <a:pPr marL="571500" indent="-266700">
              <a:buFont typeface="Arial" panose="020B0604020202020204" pitchFamily="34" charset="0"/>
              <a:buChar char="•"/>
            </a:pPr>
            <a:r>
              <a:rPr lang="en-US" sz="3200" dirty="0" smtClean="0">
                <a:latin typeface="Franklin Gothic Book" panose="020B0503020102020204" pitchFamily="34" charset="0"/>
              </a:rPr>
              <a:t>For each learning objective, a set of questions were selected.  If mastery was not achieved through this set of questions, the adaptive follow-up was issued until mastery was demonstrated.</a:t>
            </a:r>
          </a:p>
          <a:p>
            <a:pPr marL="571500" indent="-266700">
              <a:buFont typeface="Arial" panose="020B0604020202020204" pitchFamily="34" charset="0"/>
              <a:buChar char="•"/>
            </a:pPr>
            <a:r>
              <a:rPr lang="en-US" sz="3200" dirty="0" smtClean="0">
                <a:latin typeface="Franklin Gothic Book" panose="020B0503020102020204" pitchFamily="34" charset="0"/>
              </a:rPr>
              <a:t>Learning objectives included mathematical (EG) and chemical (EG) topics</a:t>
            </a:r>
          </a:p>
          <a:p>
            <a:pPr marL="571500" indent="-266700">
              <a:buFont typeface="Arial" panose="020B0604020202020204" pitchFamily="34" charset="0"/>
              <a:buChar char="•"/>
            </a:pPr>
            <a:endParaRPr lang="en-US" sz="3200" dirty="0">
              <a:latin typeface="Franklin Gothic Book" panose="020B0503020102020204" pitchFamily="34" charset="0"/>
            </a:endParaRPr>
          </a:p>
          <a:p>
            <a:pPr marL="304800"/>
            <a:r>
              <a:rPr lang="en-US" sz="3200" i="1" dirty="0" smtClean="0">
                <a:latin typeface="Franklin Gothic Book" panose="020B0503020102020204" pitchFamily="34" charset="0"/>
              </a:rPr>
              <a:t>Assessments</a:t>
            </a:r>
            <a:endParaRPr lang="en-US" sz="3200" i="1" dirty="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Compared exam scores and DFW numbers for sections 001 (170 students) and 005 (173 students)</a:t>
            </a:r>
          </a:p>
          <a:p>
            <a:pPr marL="571500" indent="-266700">
              <a:buFont typeface="Arial" panose="020B0604020202020204" pitchFamily="34" charset="0"/>
              <a:buChar char="•"/>
            </a:pPr>
            <a:r>
              <a:rPr lang="en-US" sz="3200" dirty="0" smtClean="0">
                <a:latin typeface="Franklin Gothic Book" panose="020B0503020102020204" pitchFamily="34" charset="0"/>
              </a:rPr>
              <a:t>Compared exam scores and DFW numbers for section 001 versus all other sections</a:t>
            </a:r>
          </a:p>
          <a:p>
            <a:pPr marL="571500" indent="-266700">
              <a:buFont typeface="Arial" panose="020B0604020202020204" pitchFamily="34" charset="0"/>
              <a:buChar char="•"/>
            </a:pPr>
            <a:r>
              <a:rPr lang="en-US" sz="3200" dirty="0" smtClean="0">
                <a:latin typeface="Franklin Gothic Book" panose="020B0503020102020204" pitchFamily="34" charset="0"/>
              </a:rPr>
              <a:t>Collected attitudinal survey results from students; survey was issued after midterm grade reports</a:t>
            </a:r>
            <a:endParaRPr lang="en-US" sz="3200" dirty="0">
              <a:latin typeface="Franklin Gothic Book" panose="020B0503020102020204" pitchFamily="34" charset="0"/>
            </a:endParaRPr>
          </a:p>
        </p:txBody>
      </p:sp>
      <p:sp>
        <p:nvSpPr>
          <p:cNvPr id="12" name="TextBox 11"/>
          <p:cNvSpPr txBox="1"/>
          <p:nvPr/>
        </p:nvSpPr>
        <p:spPr>
          <a:xfrm>
            <a:off x="29718000" y="4601915"/>
            <a:ext cx="12233722" cy="13449836"/>
          </a:xfrm>
          <a:prstGeom prst="rect">
            <a:avLst/>
          </a:prstGeom>
          <a:noFill/>
          <a:ln>
            <a:solidFill>
              <a:srgbClr val="C3D7A4"/>
            </a:solidFill>
          </a:ln>
        </p:spPr>
        <p:txBody>
          <a:bodyPr wrap="square" rtlCol="0">
            <a:spAutoFit/>
          </a:bodyPr>
          <a:lstStyle/>
          <a:p>
            <a:r>
              <a:rPr lang="en-US" sz="3600" b="1" u="sng" dirty="0" smtClean="0">
                <a:latin typeface="Franklin Gothic Book" panose="020B0503020102020204" pitchFamily="34" charset="0"/>
              </a:rPr>
              <a:t>Discussion</a:t>
            </a:r>
          </a:p>
          <a:p>
            <a:pPr marL="354013"/>
            <a:r>
              <a:rPr lang="en-US" sz="3200" i="1" dirty="0" smtClean="0">
                <a:latin typeface="Franklin Gothic Book" panose="020B0503020102020204" pitchFamily="34" charset="0"/>
              </a:rPr>
              <a:t>Positive Outcomes</a:t>
            </a:r>
          </a:p>
          <a:p>
            <a:pPr marL="571500" indent="-266700">
              <a:buFont typeface="Arial" panose="020B0604020202020204" pitchFamily="34" charset="0"/>
              <a:buChar char="•"/>
            </a:pPr>
            <a:r>
              <a:rPr lang="en-US" sz="3200" dirty="0" smtClean="0">
                <a:latin typeface="Franklin Gothic Book" panose="020B0503020102020204" pitchFamily="34" charset="0"/>
              </a:rPr>
              <a:t>Majority of student responses were neutral to favorable regarding both the system and the benefit of the assignment</a:t>
            </a:r>
          </a:p>
          <a:p>
            <a:pPr marL="571500" indent="-266700">
              <a:buFont typeface="Arial" panose="020B0604020202020204" pitchFamily="34" charset="0"/>
              <a:buChar char="•"/>
            </a:pPr>
            <a:r>
              <a:rPr lang="en-US" sz="3200" dirty="0" smtClean="0">
                <a:latin typeface="Franklin Gothic Book" panose="020B0503020102020204" pitchFamily="34" charset="0"/>
              </a:rPr>
              <a:t>The most positive responses noted that the program identified their deficiencies in knowledge</a:t>
            </a:r>
          </a:p>
          <a:p>
            <a:pPr marL="571500" indent="-266700">
              <a:buFont typeface="Arial" panose="020B0604020202020204" pitchFamily="34" charset="0"/>
              <a:buChar char="•"/>
            </a:pPr>
            <a:r>
              <a:rPr lang="en-US" sz="3200" dirty="0" smtClean="0">
                <a:latin typeface="Franklin Gothic Book" panose="020B0503020102020204" pitchFamily="34" charset="0"/>
              </a:rPr>
              <a:t>Students who completed 80% or more of the Adaptive Follow-Ups were more likely to score above the class average, while those who only completed 70% or less scored at or below the class </a:t>
            </a:r>
            <a:r>
              <a:rPr lang="en-US" sz="3200" dirty="0" smtClean="0">
                <a:latin typeface="Franklin Gothic Book" panose="020B0503020102020204" pitchFamily="34" charset="0"/>
              </a:rPr>
              <a:t>average</a:t>
            </a:r>
          </a:p>
          <a:p>
            <a:pPr marL="571500" indent="-266700">
              <a:buFont typeface="Arial" panose="020B0604020202020204" pitchFamily="34" charset="0"/>
              <a:buChar char="•"/>
            </a:pPr>
            <a:r>
              <a:rPr lang="en-US" sz="3200" dirty="0" smtClean="0">
                <a:latin typeface="Franklin Gothic Book" panose="020B0503020102020204" pitchFamily="34" charset="0"/>
              </a:rPr>
              <a:t>Two students recognized their deficiencies and registered for CHEM 1200 instead of CHEM 1251.</a:t>
            </a:r>
            <a:endParaRPr lang="en-US" sz="3200" dirty="0">
              <a:latin typeface="Franklin Gothic Book" panose="020B0503020102020204" pitchFamily="34" charset="0"/>
            </a:endParaRPr>
          </a:p>
          <a:p>
            <a:pPr marL="571500" indent="-266700">
              <a:buFont typeface="Arial" panose="020B0604020202020204" pitchFamily="34" charset="0"/>
              <a:buChar char="•"/>
            </a:pPr>
            <a:endParaRPr lang="en-US" sz="3200" dirty="0">
              <a:latin typeface="Franklin Gothic Book" panose="020B0503020102020204" pitchFamily="34" charset="0"/>
            </a:endParaRPr>
          </a:p>
          <a:p>
            <a:pPr marL="354013"/>
            <a:r>
              <a:rPr lang="en-US" sz="3200" i="1" dirty="0" smtClean="0">
                <a:latin typeface="Franklin Gothic Book" panose="020B0503020102020204" pitchFamily="34" charset="0"/>
              </a:rPr>
              <a:t>Negative Outcomes</a:t>
            </a:r>
          </a:p>
          <a:p>
            <a:pPr marL="571500" indent="-266700">
              <a:buFont typeface="Arial" panose="020B0604020202020204" pitchFamily="34" charset="0"/>
              <a:buChar char="•"/>
            </a:pPr>
            <a:r>
              <a:rPr lang="en-US" sz="3200" dirty="0" smtClean="0">
                <a:latin typeface="Franklin Gothic Book" panose="020B0503020102020204" pitchFamily="34" charset="0"/>
              </a:rPr>
              <a:t>12% of respondents found the assignment unfavorable; this cohort was composed of very high </a:t>
            </a:r>
            <a:r>
              <a:rPr lang="en-US" sz="3200" u="sng" dirty="0" smtClean="0">
                <a:latin typeface="Franklin Gothic Book" panose="020B0503020102020204" pitchFamily="34" charset="0"/>
              </a:rPr>
              <a:t>and</a:t>
            </a:r>
            <a:r>
              <a:rPr lang="en-US" sz="3200" dirty="0" smtClean="0">
                <a:latin typeface="Franklin Gothic Book" panose="020B0503020102020204" pitchFamily="34" charset="0"/>
              </a:rPr>
              <a:t> very low performing students </a:t>
            </a:r>
            <a:r>
              <a:rPr lang="en-US" sz="3200" dirty="0" smtClean="0">
                <a:latin typeface="Franklin Gothic Book" panose="020B0503020102020204" pitchFamily="34" charset="0"/>
              </a:rPr>
              <a:t>only</a:t>
            </a:r>
          </a:p>
          <a:p>
            <a:pPr marL="571500" indent="-266700">
              <a:buFont typeface="Arial" panose="020B0604020202020204" pitchFamily="34" charset="0"/>
              <a:buChar char="•"/>
            </a:pPr>
            <a:r>
              <a:rPr lang="en-US" sz="3200" dirty="0" smtClean="0">
                <a:latin typeface="Franklin Gothic Book" panose="020B0503020102020204" pitchFamily="34" charset="0"/>
              </a:rPr>
              <a:t>Instructor time to create modules and contact students every week to motivate working students and encourage others to start</a:t>
            </a:r>
          </a:p>
          <a:p>
            <a:pPr marL="571500" indent="-266700">
              <a:buFont typeface="Arial" panose="020B0604020202020204" pitchFamily="34" charset="0"/>
              <a:buChar char="•"/>
            </a:pPr>
            <a:r>
              <a:rPr lang="en-US" sz="3200" dirty="0" smtClean="0">
                <a:latin typeface="Franklin Gothic Book" panose="020B0503020102020204" pitchFamily="34" charset="0"/>
              </a:rPr>
              <a:t>Received parental pushback against pre-semester workload</a:t>
            </a:r>
          </a:p>
          <a:p>
            <a:pPr marL="571500" indent="-266700">
              <a:buFont typeface="Arial" panose="020B0604020202020204" pitchFamily="34" charset="0"/>
              <a:buChar char="•"/>
            </a:pPr>
            <a:r>
              <a:rPr lang="en-US" sz="3200" dirty="0" smtClean="0">
                <a:latin typeface="Franklin Gothic Book" panose="020B0503020102020204" pitchFamily="34" charset="0"/>
              </a:rPr>
              <a:t>Difficult to know how “much” work constituted mastery in SW5</a:t>
            </a:r>
          </a:p>
          <a:p>
            <a:pPr marL="571500" indent="-266700">
              <a:buFont typeface="Arial" panose="020B0604020202020204" pitchFamily="34" charset="0"/>
              <a:buChar char="•"/>
            </a:pPr>
            <a:r>
              <a:rPr lang="en-US" sz="3200" dirty="0" smtClean="0">
                <a:latin typeface="Franklin Gothic Book" panose="020B0503020102020204" pitchFamily="34" charset="0"/>
              </a:rPr>
              <a:t>Low performing students lost confidence in their abilities</a:t>
            </a:r>
          </a:p>
          <a:p>
            <a:pPr marL="304800"/>
            <a:endParaRPr lang="en-US" sz="3200" dirty="0" smtClean="0">
              <a:latin typeface="Franklin Gothic Book" panose="020B0503020102020204" pitchFamily="34" charset="0"/>
            </a:endParaRPr>
          </a:p>
          <a:p>
            <a:pPr marL="354013"/>
            <a:r>
              <a:rPr lang="en-US" sz="3200" i="1" dirty="0" smtClean="0">
                <a:latin typeface="Franklin Gothic Book" panose="020B0503020102020204" pitchFamily="34" charset="0"/>
              </a:rPr>
              <a:t>Impediments to Analysis</a:t>
            </a:r>
          </a:p>
          <a:p>
            <a:pPr marL="571500" indent="-266700">
              <a:buFont typeface="Arial" panose="020B0604020202020204" pitchFamily="34" charset="0"/>
              <a:buChar char="•"/>
            </a:pPr>
            <a:r>
              <a:rPr lang="en-US" sz="3200" dirty="0" smtClean="0">
                <a:latin typeface="Franklin Gothic Book" panose="020B0503020102020204" pitchFamily="34" charset="0"/>
              </a:rPr>
              <a:t>Only 49 survey </a:t>
            </a:r>
            <a:r>
              <a:rPr lang="en-US" sz="3200" dirty="0" smtClean="0">
                <a:latin typeface="Franklin Gothic Book" panose="020B0503020102020204" pitchFamily="34" charset="0"/>
              </a:rPr>
              <a:t>respondents out of 170 students</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Only 18 students out of 170 completed all modules before the first day of classes</a:t>
            </a:r>
          </a:p>
          <a:p>
            <a:pPr marL="571500" indent="-266700">
              <a:buFont typeface="Arial" panose="020B0604020202020204" pitchFamily="34" charset="0"/>
              <a:buChar char="•"/>
            </a:pPr>
            <a:r>
              <a:rPr lang="en-US" sz="3200" dirty="0" smtClean="0">
                <a:latin typeface="Franklin Gothic Book" panose="020B0503020102020204" pitchFamily="34" charset="0"/>
              </a:rPr>
              <a:t>Some students switched sections, before classes began, to avoid participation in the assessment</a:t>
            </a:r>
            <a:endParaRPr lang="en-US" sz="3200" dirty="0">
              <a:latin typeface="Franklin Gothic Book" panose="020B0503020102020204" pitchFamily="34" charset="0"/>
            </a:endParaRPr>
          </a:p>
        </p:txBody>
      </p:sp>
      <p:sp>
        <p:nvSpPr>
          <p:cNvPr id="13" name="TextBox 12"/>
          <p:cNvSpPr txBox="1"/>
          <p:nvPr/>
        </p:nvSpPr>
        <p:spPr>
          <a:xfrm>
            <a:off x="16002000" y="24027596"/>
            <a:ext cx="11887200" cy="8032968"/>
          </a:xfrm>
          <a:prstGeom prst="rect">
            <a:avLst/>
          </a:prstGeom>
          <a:noFill/>
          <a:ln>
            <a:solidFill>
              <a:srgbClr val="F0CB00"/>
            </a:solidFill>
          </a:ln>
        </p:spPr>
        <p:txBody>
          <a:bodyPr wrap="square" rtlCol="0">
            <a:spAutoFit/>
          </a:bodyPr>
          <a:lstStyle/>
          <a:p>
            <a:r>
              <a:rPr lang="en-US" sz="3600" b="1" u="sng" dirty="0" smtClean="0">
                <a:latin typeface="Franklin Gothic Book" panose="020B0503020102020204" pitchFamily="34" charset="0"/>
              </a:rPr>
              <a:t>Data</a:t>
            </a:r>
          </a:p>
          <a:p>
            <a:pPr marL="354013"/>
            <a:r>
              <a:rPr lang="en-US" sz="3200" i="1" dirty="0" smtClean="0">
                <a:latin typeface="Franklin Gothic Book" panose="020B0503020102020204" pitchFamily="34" charset="0"/>
              </a:rPr>
              <a:t>Performance: Section 001 vs. Section 005</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DFW: 37.7% (001), 44.51% (005)</a:t>
            </a:r>
          </a:p>
          <a:p>
            <a:pPr marL="571500" indent="-266700">
              <a:buFont typeface="Arial" panose="020B0604020202020204" pitchFamily="34" charset="0"/>
              <a:buChar char="•"/>
            </a:pPr>
            <a:r>
              <a:rPr lang="en-US" sz="3200" dirty="0" smtClean="0">
                <a:latin typeface="Franklin Gothic Book" panose="020B0503020102020204" pitchFamily="34" charset="0"/>
              </a:rPr>
              <a:t>Exam average at midterm: 68.32% (001), 65.90% (005)</a:t>
            </a:r>
          </a:p>
          <a:p>
            <a:pPr marL="571500" indent="-266700">
              <a:buFont typeface="Arial" panose="020B0604020202020204" pitchFamily="34" charset="0"/>
              <a:buChar char="•"/>
            </a:pPr>
            <a:endParaRPr lang="en-US" sz="3200" dirty="0">
              <a:latin typeface="Franklin Gothic Book" panose="020B0503020102020204" pitchFamily="34" charset="0"/>
            </a:endParaRPr>
          </a:p>
          <a:p>
            <a:pPr marL="354013"/>
            <a:r>
              <a:rPr lang="en-US" sz="3200" i="1" dirty="0">
                <a:latin typeface="Franklin Gothic Book" panose="020B0503020102020204" pitchFamily="34" charset="0"/>
              </a:rPr>
              <a:t>Performance: Section 001 vs. </a:t>
            </a:r>
            <a:r>
              <a:rPr lang="en-US" sz="3200" i="1" dirty="0" smtClean="0">
                <a:latin typeface="Franklin Gothic Book" panose="020B0503020102020204" pitchFamily="34" charset="0"/>
              </a:rPr>
              <a:t>all CHEM 1251 Sections</a:t>
            </a:r>
            <a:endParaRPr lang="en-US" sz="3200" dirty="0">
              <a:latin typeface="Franklin Gothic Book" panose="020B0503020102020204" pitchFamily="34" charset="0"/>
            </a:endParaRPr>
          </a:p>
          <a:p>
            <a:pPr marL="571500" indent="-266700">
              <a:buFont typeface="Arial" panose="020B0604020202020204" pitchFamily="34" charset="0"/>
              <a:buChar char="•"/>
            </a:pPr>
            <a:endParaRPr lang="en-US" sz="3200" dirty="0" smtClean="0">
              <a:latin typeface="Franklin Gothic Book" panose="020B0503020102020204" pitchFamily="34" charset="0"/>
            </a:endParaRPr>
          </a:p>
          <a:p>
            <a:pPr marL="571500" indent="-266700">
              <a:buFont typeface="Arial" panose="020B0604020202020204" pitchFamily="34" charset="0"/>
              <a:buChar char="•"/>
            </a:pPr>
            <a:endParaRPr lang="en-US" sz="3200" dirty="0">
              <a:latin typeface="Franklin Gothic Book" panose="020B0503020102020204" pitchFamily="34" charset="0"/>
            </a:endParaRPr>
          </a:p>
          <a:p>
            <a:pPr marL="571500" indent="-266700">
              <a:buFont typeface="Arial" panose="020B0604020202020204" pitchFamily="34" charset="0"/>
              <a:buChar char="•"/>
            </a:pP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Exam </a:t>
            </a:r>
            <a:r>
              <a:rPr lang="en-US" sz="3200" dirty="0">
                <a:latin typeface="Franklin Gothic Book" panose="020B0503020102020204" pitchFamily="34" charset="0"/>
              </a:rPr>
              <a:t>average at midterm: 68.32% (001), </a:t>
            </a:r>
            <a:r>
              <a:rPr lang="en-US" sz="3200" dirty="0" smtClean="0">
                <a:latin typeface="Franklin Gothic Book" panose="020B0503020102020204" pitchFamily="34" charset="0"/>
              </a:rPr>
              <a:t>67.45% (other)</a:t>
            </a:r>
          </a:p>
          <a:p>
            <a:pPr marL="304800"/>
            <a:endParaRPr lang="en-US" sz="3200" dirty="0" smtClean="0">
              <a:latin typeface="Franklin Gothic Book" panose="020B0503020102020204" pitchFamily="34" charset="0"/>
            </a:endParaRPr>
          </a:p>
          <a:p>
            <a:pPr marL="354013"/>
            <a:r>
              <a:rPr lang="en-US" sz="3200" i="1" dirty="0" smtClean="0">
                <a:latin typeface="Franklin Gothic Book" panose="020B0503020102020204" pitchFamily="34" charset="0"/>
              </a:rPr>
              <a:t>Student Attitudes to Adaptive System and Content</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dirty="0" smtClean="0">
                <a:latin typeface="Franklin Gothic Book" panose="020B0503020102020204" pitchFamily="34" charset="0"/>
              </a:rPr>
              <a:t>49 </a:t>
            </a:r>
            <a:r>
              <a:rPr lang="en-US" sz="3200" dirty="0" smtClean="0">
                <a:latin typeface="Franklin Gothic Book" panose="020B0503020102020204" pitchFamily="34" charset="0"/>
              </a:rPr>
              <a:t>respondents: Agree (A), Neutral (N), Disagree (D)</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i="1" dirty="0" smtClean="0">
                <a:latin typeface="Franklin Gothic Book" panose="020B0503020102020204" pitchFamily="34" charset="0"/>
              </a:rPr>
              <a:t>Trusted System to ID Mastery</a:t>
            </a:r>
            <a:r>
              <a:rPr lang="en-US" sz="3200" dirty="0" smtClean="0">
                <a:latin typeface="Franklin Gothic Book" panose="020B0503020102020204" pitchFamily="34" charset="0"/>
              </a:rPr>
              <a:t>: </a:t>
            </a:r>
            <a:r>
              <a:rPr lang="en-US" sz="3200" dirty="0" smtClean="0">
                <a:latin typeface="Franklin Gothic Book" panose="020B0503020102020204" pitchFamily="34" charset="0"/>
              </a:rPr>
              <a:t>53.1% </a:t>
            </a:r>
            <a:r>
              <a:rPr lang="en-US" sz="3200" dirty="0" smtClean="0">
                <a:latin typeface="Franklin Gothic Book" panose="020B0503020102020204" pitchFamily="34" charset="0"/>
              </a:rPr>
              <a:t>A, </a:t>
            </a:r>
            <a:r>
              <a:rPr lang="en-US" sz="3200" dirty="0" smtClean="0">
                <a:latin typeface="Franklin Gothic Book" panose="020B0503020102020204" pitchFamily="34" charset="0"/>
              </a:rPr>
              <a:t>22.5</a:t>
            </a:r>
            <a:r>
              <a:rPr lang="en-US" sz="3200" dirty="0" smtClean="0">
                <a:latin typeface="Franklin Gothic Book" panose="020B0503020102020204" pitchFamily="34" charset="0"/>
              </a:rPr>
              <a:t> </a:t>
            </a:r>
            <a:r>
              <a:rPr lang="en-US" sz="3200" dirty="0" smtClean="0">
                <a:latin typeface="Franklin Gothic Book" panose="020B0503020102020204" pitchFamily="34" charset="0"/>
              </a:rPr>
              <a:t>N, </a:t>
            </a:r>
            <a:r>
              <a:rPr lang="en-US" sz="3200" dirty="0" smtClean="0">
                <a:latin typeface="Franklin Gothic Book" panose="020B0503020102020204" pitchFamily="34" charset="0"/>
              </a:rPr>
              <a:t>18.4% </a:t>
            </a:r>
            <a:r>
              <a:rPr lang="en-US" sz="3200" dirty="0" smtClean="0">
                <a:latin typeface="Franklin Gothic Book" panose="020B0503020102020204" pitchFamily="34" charset="0"/>
              </a:rPr>
              <a:t>D</a:t>
            </a:r>
          </a:p>
          <a:p>
            <a:pPr marL="571500" indent="-266700">
              <a:buFont typeface="Arial" panose="020B0604020202020204" pitchFamily="34" charset="0"/>
              <a:buChar char="•"/>
            </a:pPr>
            <a:r>
              <a:rPr lang="en-US" sz="3200" i="1" dirty="0" smtClean="0">
                <a:latin typeface="Franklin Gothic Book" panose="020B0503020102020204" pitchFamily="34" charset="0"/>
              </a:rPr>
              <a:t>SW5 </a:t>
            </a:r>
            <a:r>
              <a:rPr lang="en-US" sz="3200" i="1" dirty="0" smtClean="0">
                <a:latin typeface="Franklin Gothic Book" panose="020B0503020102020204" pitchFamily="34" charset="0"/>
              </a:rPr>
              <a:t>found knowledge gaps: </a:t>
            </a:r>
            <a:r>
              <a:rPr lang="en-US" sz="3200" dirty="0" smtClean="0">
                <a:latin typeface="Franklin Gothic Book" panose="020B0503020102020204" pitchFamily="34" charset="0"/>
              </a:rPr>
              <a:t>69.4%</a:t>
            </a:r>
            <a:r>
              <a:rPr lang="en-US" sz="3200" dirty="0" smtClean="0">
                <a:latin typeface="Franklin Gothic Book" panose="020B0503020102020204" pitchFamily="34" charset="0"/>
              </a:rPr>
              <a:t> A, </a:t>
            </a:r>
            <a:r>
              <a:rPr lang="en-US" sz="3200" dirty="0" smtClean="0">
                <a:latin typeface="Franklin Gothic Book" panose="020B0503020102020204" pitchFamily="34" charset="0"/>
              </a:rPr>
              <a:t>18.4%</a:t>
            </a:r>
            <a:r>
              <a:rPr lang="en-US" sz="3200" dirty="0" smtClean="0">
                <a:latin typeface="Franklin Gothic Book" panose="020B0503020102020204" pitchFamily="34" charset="0"/>
              </a:rPr>
              <a:t> N, </a:t>
            </a:r>
            <a:r>
              <a:rPr lang="en-US" sz="3200" dirty="0" smtClean="0">
                <a:latin typeface="Franklin Gothic Book" panose="020B0503020102020204" pitchFamily="34" charset="0"/>
              </a:rPr>
              <a:t>12.2%</a:t>
            </a:r>
            <a:r>
              <a:rPr lang="en-US" sz="3200" dirty="0" smtClean="0">
                <a:latin typeface="Franklin Gothic Book" panose="020B0503020102020204" pitchFamily="34" charset="0"/>
              </a:rPr>
              <a:t> D</a:t>
            </a:r>
            <a:endParaRPr lang="en-US" sz="3200" dirty="0" smtClean="0">
              <a:latin typeface="Franklin Gothic Book" panose="020B0503020102020204" pitchFamily="34" charset="0"/>
            </a:endParaRPr>
          </a:p>
          <a:p>
            <a:pPr marL="571500" indent="-266700">
              <a:buFont typeface="Arial" panose="020B0604020202020204" pitchFamily="34" charset="0"/>
              <a:buChar char="•"/>
            </a:pPr>
            <a:r>
              <a:rPr lang="en-US" sz="3200" i="1" dirty="0" smtClean="0">
                <a:latin typeface="Franklin Gothic Book" panose="020B0503020102020204" pitchFamily="34" charset="0"/>
              </a:rPr>
              <a:t>Can’t find </a:t>
            </a:r>
            <a:r>
              <a:rPr lang="en-US" sz="3200" i="1" dirty="0" smtClean="0">
                <a:latin typeface="Franklin Gothic Book" panose="020B0503020102020204" pitchFamily="34" charset="0"/>
              </a:rPr>
              <a:t>find background info: </a:t>
            </a:r>
            <a:r>
              <a:rPr lang="en-US" sz="3200" dirty="0" smtClean="0">
                <a:latin typeface="Franklin Gothic Book" panose="020B0503020102020204" pitchFamily="34" charset="0"/>
              </a:rPr>
              <a:t>44.9%</a:t>
            </a:r>
            <a:r>
              <a:rPr lang="en-US" sz="3200" dirty="0" smtClean="0">
                <a:latin typeface="Franklin Gothic Book" panose="020B0503020102020204" pitchFamily="34" charset="0"/>
              </a:rPr>
              <a:t> </a:t>
            </a:r>
            <a:r>
              <a:rPr lang="en-US" sz="3200" dirty="0" smtClean="0">
                <a:latin typeface="Franklin Gothic Book" panose="020B0503020102020204" pitchFamily="34" charset="0"/>
              </a:rPr>
              <a:t>A, </a:t>
            </a:r>
            <a:r>
              <a:rPr lang="en-US" sz="3200" dirty="0" smtClean="0">
                <a:latin typeface="Franklin Gothic Book" panose="020B0503020102020204" pitchFamily="34" charset="0"/>
              </a:rPr>
              <a:t>26.5%</a:t>
            </a:r>
            <a:r>
              <a:rPr lang="en-US" sz="3200" dirty="0" smtClean="0">
                <a:latin typeface="Franklin Gothic Book" panose="020B0503020102020204" pitchFamily="34" charset="0"/>
              </a:rPr>
              <a:t> </a:t>
            </a:r>
            <a:r>
              <a:rPr lang="en-US" sz="3200" dirty="0" smtClean="0">
                <a:latin typeface="Franklin Gothic Book" panose="020B0503020102020204" pitchFamily="34" charset="0"/>
              </a:rPr>
              <a:t>N, </a:t>
            </a:r>
            <a:r>
              <a:rPr lang="en-US" sz="3200" dirty="0" smtClean="0">
                <a:latin typeface="Franklin Gothic Book" panose="020B0503020102020204" pitchFamily="34" charset="0"/>
              </a:rPr>
              <a:t>26.5%</a:t>
            </a:r>
            <a:r>
              <a:rPr lang="en-US" sz="3200" dirty="0" smtClean="0">
                <a:latin typeface="Franklin Gothic Book" panose="020B0503020102020204" pitchFamily="34" charset="0"/>
              </a:rPr>
              <a:t> D</a:t>
            </a:r>
            <a:endParaRPr lang="en-US" sz="3200" dirty="0" smtClean="0">
              <a:latin typeface="Franklin Gothic Book" panose="020B0503020102020204" pitchFamily="34" charset="0"/>
            </a:endParaRPr>
          </a:p>
        </p:txBody>
      </p:sp>
      <p:sp>
        <p:nvSpPr>
          <p:cNvPr id="14" name="TextBox 13"/>
          <p:cNvSpPr txBox="1"/>
          <p:nvPr/>
        </p:nvSpPr>
        <p:spPr>
          <a:xfrm>
            <a:off x="29718000" y="19671233"/>
            <a:ext cx="12233722" cy="8417689"/>
          </a:xfrm>
          <a:prstGeom prst="rect">
            <a:avLst/>
          </a:prstGeom>
          <a:noFill/>
          <a:ln>
            <a:solidFill>
              <a:srgbClr val="C3D7A4"/>
            </a:solidFill>
          </a:ln>
        </p:spPr>
        <p:txBody>
          <a:bodyPr wrap="square" rtlCol="0">
            <a:spAutoFit/>
          </a:bodyPr>
          <a:lstStyle/>
          <a:p>
            <a:r>
              <a:rPr lang="en-US" sz="3600" b="1" u="sng" dirty="0" smtClean="0">
                <a:latin typeface="Franklin Gothic Book" panose="020B0503020102020204" pitchFamily="34" charset="0"/>
              </a:rPr>
              <a:t>Conclusions</a:t>
            </a:r>
          </a:p>
          <a:p>
            <a:pPr marL="571500" indent="-266700">
              <a:spcAft>
                <a:spcPts val="600"/>
              </a:spcAft>
              <a:buFont typeface="Arial" panose="020B0604020202020204" pitchFamily="34" charset="0"/>
              <a:buChar char="•"/>
            </a:pPr>
            <a:r>
              <a:rPr lang="en-US" sz="3200" dirty="0" smtClean="0">
                <a:latin typeface="Franklin Gothic Book" panose="020B0503020102020204" pitchFamily="34" charset="0"/>
              </a:rPr>
              <a:t>Students who completed 80% or more of the Adaptive Follow-ups were more likely to score above the class average on exams.</a:t>
            </a:r>
          </a:p>
          <a:p>
            <a:pPr marL="571500" indent="-266700">
              <a:spcAft>
                <a:spcPts val="600"/>
              </a:spcAft>
              <a:buFont typeface="Arial" panose="020B0604020202020204" pitchFamily="34" charset="0"/>
              <a:buChar char="•"/>
            </a:pPr>
            <a:r>
              <a:rPr lang="en-US" sz="3200" dirty="0" smtClean="0">
                <a:latin typeface="Franklin Gothic Book" panose="020B0503020102020204" pitchFamily="34" charset="0"/>
              </a:rPr>
              <a:t>Very high and very low performing students had negative opinions about the pre-semester assignment, which contributed to lower confidence about their ability to </a:t>
            </a:r>
            <a:r>
              <a:rPr lang="en-US" sz="3200" dirty="0" smtClean="0">
                <a:latin typeface="Franklin Gothic Book" panose="020B0503020102020204" pitchFamily="34" charset="0"/>
              </a:rPr>
              <a:t>succeed.</a:t>
            </a:r>
          </a:p>
          <a:p>
            <a:pPr marL="571500" indent="-266700">
              <a:spcAft>
                <a:spcPts val="600"/>
              </a:spcAft>
              <a:buFont typeface="Arial" panose="020B0604020202020204" pitchFamily="34" charset="0"/>
              <a:buChar char="•"/>
            </a:pPr>
            <a:r>
              <a:rPr lang="en-US" sz="3200" dirty="0" smtClean="0">
                <a:latin typeface="Franklin Gothic Book" panose="020B0503020102020204" pitchFamily="34" charset="0"/>
              </a:rPr>
              <a:t>Like all other educational technologies, adaptive technologies will have machine compatibility and software stability issues.</a:t>
            </a:r>
            <a:endParaRPr lang="en-US" sz="3200" dirty="0" smtClean="0">
              <a:latin typeface="Franklin Gothic Book" panose="020B0503020102020204" pitchFamily="34" charset="0"/>
            </a:endParaRPr>
          </a:p>
          <a:p>
            <a:pPr marL="571500" indent="-266700">
              <a:spcAft>
                <a:spcPts val="600"/>
              </a:spcAft>
              <a:buFont typeface="Arial" panose="020B0604020202020204" pitchFamily="34" charset="0"/>
              <a:buChar char="•"/>
            </a:pPr>
            <a:r>
              <a:rPr lang="en-US" sz="3200" dirty="0" smtClean="0">
                <a:latin typeface="Franklin Gothic Book" panose="020B0503020102020204" pitchFamily="34" charset="0"/>
              </a:rPr>
              <a:t>Adaptive Follow-Ups did help identify student’s deficiencies in knowledge, which may aid them </a:t>
            </a:r>
            <a:r>
              <a:rPr lang="en-US" sz="3200" dirty="0" err="1" smtClean="0">
                <a:latin typeface="Franklin Gothic Book" panose="020B0503020102020204" pitchFamily="34" charset="0"/>
              </a:rPr>
              <a:t>metacognitively</a:t>
            </a:r>
            <a:r>
              <a:rPr lang="en-US" sz="3200" dirty="0" smtClean="0">
                <a:latin typeface="Franklin Gothic Book" panose="020B0503020102020204" pitchFamily="34" charset="0"/>
              </a:rPr>
              <a:t>.</a:t>
            </a:r>
          </a:p>
          <a:p>
            <a:pPr marL="571500" indent="-266700">
              <a:spcAft>
                <a:spcPts val="600"/>
              </a:spcAft>
              <a:buFont typeface="Arial" panose="020B0604020202020204" pitchFamily="34" charset="0"/>
              <a:buChar char="•"/>
            </a:pPr>
            <a:r>
              <a:rPr lang="en-US" sz="3200" dirty="0">
                <a:latin typeface="Franklin Gothic Book" panose="020B0503020102020204" pitchFamily="34" charset="0"/>
              </a:rPr>
              <a:t>Adaptive technologies that have been tested work best if there are only a limited number of learning objectives</a:t>
            </a:r>
            <a:r>
              <a:rPr lang="en-US" sz="3200" dirty="0" smtClean="0">
                <a:latin typeface="Franklin Gothic Book" panose="020B0503020102020204" pitchFamily="34" charset="0"/>
              </a:rPr>
              <a:t>.</a:t>
            </a:r>
            <a:endParaRPr lang="en-US" sz="3200" dirty="0" smtClean="0">
              <a:latin typeface="Franklin Gothic Book" panose="020B0503020102020204" pitchFamily="34" charset="0"/>
            </a:endParaRPr>
          </a:p>
          <a:p>
            <a:pPr marL="571500" indent="-266700">
              <a:spcAft>
                <a:spcPts val="600"/>
              </a:spcAft>
              <a:buFont typeface="Arial" panose="020B0604020202020204" pitchFamily="34" charset="0"/>
              <a:buChar char="•"/>
            </a:pPr>
            <a:r>
              <a:rPr lang="en-US" sz="3200" dirty="0" smtClean="0">
                <a:latin typeface="Franklin Gothic Book" panose="020B0503020102020204" pitchFamily="34" charset="0"/>
              </a:rPr>
              <a:t>Students in another section scored equally well as students who took the pre-semester assignment, suggesting that </a:t>
            </a:r>
            <a:r>
              <a:rPr lang="en-US" sz="3200" dirty="0" smtClean="0">
                <a:latin typeface="Franklin Gothic Book" panose="020B0503020102020204" pitchFamily="34" charset="0"/>
              </a:rPr>
              <a:t>other facets of the course experience (instructor</a:t>
            </a:r>
            <a:r>
              <a:rPr lang="en-US" sz="3200" dirty="0" smtClean="0">
                <a:latin typeface="Franklin Gothic Book" panose="020B0503020102020204" pitchFamily="34" charset="0"/>
              </a:rPr>
              <a:t>, problem session style, time of day) </a:t>
            </a:r>
            <a:r>
              <a:rPr lang="en-US" sz="3200" dirty="0" smtClean="0">
                <a:latin typeface="Franklin Gothic Book" panose="020B0503020102020204" pitchFamily="34" charset="0"/>
              </a:rPr>
              <a:t>may </a:t>
            </a:r>
            <a:r>
              <a:rPr lang="en-US" sz="3200" dirty="0" smtClean="0">
                <a:latin typeface="Franklin Gothic Book" panose="020B0503020102020204" pitchFamily="34" charset="0"/>
              </a:rPr>
              <a:t>comprise a successful collection of </a:t>
            </a:r>
            <a:r>
              <a:rPr lang="en-US" sz="3200" dirty="0" smtClean="0">
                <a:latin typeface="Franklin Gothic Book" panose="020B0503020102020204" pitchFamily="34" charset="0"/>
              </a:rPr>
              <a:t>approaches.</a:t>
            </a:r>
          </a:p>
        </p:txBody>
      </p:sp>
      <p:sp>
        <p:nvSpPr>
          <p:cNvPr id="16" name="TextBox 15"/>
          <p:cNvSpPr txBox="1"/>
          <p:nvPr/>
        </p:nvSpPr>
        <p:spPr>
          <a:xfrm>
            <a:off x="29718000" y="28829497"/>
            <a:ext cx="12233722" cy="3108543"/>
          </a:xfrm>
          <a:prstGeom prst="rect">
            <a:avLst/>
          </a:prstGeom>
          <a:noFill/>
          <a:ln>
            <a:solidFill>
              <a:schemeClr val="tx1"/>
            </a:solidFill>
          </a:ln>
        </p:spPr>
        <p:txBody>
          <a:bodyPr wrap="square" rtlCol="0">
            <a:spAutoFit/>
          </a:bodyPr>
          <a:lstStyle/>
          <a:p>
            <a:r>
              <a:rPr lang="en-US" sz="3600" b="1" u="sng" dirty="0" smtClean="0">
                <a:latin typeface="Franklin Gothic Book" panose="020B0503020102020204" pitchFamily="34" charset="0"/>
              </a:rPr>
              <a:t>Acknowledgments</a:t>
            </a:r>
          </a:p>
          <a:p>
            <a:pPr marL="571500" indent="-266700">
              <a:buFont typeface="Arial" panose="020B0604020202020204" pitchFamily="34" charset="0"/>
              <a:buChar char="•"/>
            </a:pPr>
            <a:r>
              <a:rPr lang="en-US" sz="3200" dirty="0" smtClean="0">
                <a:latin typeface="Franklin Gothic Book" panose="020B0503020102020204" pitchFamily="34" charset="0"/>
              </a:rPr>
              <a:t>Kristin McDonald and Christine </a:t>
            </a:r>
            <a:r>
              <a:rPr lang="en-US" sz="3200" dirty="0" err="1" smtClean="0">
                <a:latin typeface="Franklin Gothic Book" panose="020B0503020102020204" pitchFamily="34" charset="0"/>
              </a:rPr>
              <a:t>Pruis</a:t>
            </a:r>
            <a:r>
              <a:rPr lang="en-US" sz="3200" dirty="0" smtClean="0">
                <a:latin typeface="Franklin Gothic Book" panose="020B0503020102020204" pitchFamily="34" charset="0"/>
              </a:rPr>
              <a:t>, W.W. Norton</a:t>
            </a:r>
          </a:p>
          <a:p>
            <a:pPr marL="571500" indent="-266700">
              <a:buFont typeface="Arial" panose="020B0604020202020204" pitchFamily="34" charset="0"/>
              <a:buChar char="•"/>
            </a:pPr>
            <a:r>
              <a:rPr lang="en-US" sz="3200" dirty="0" smtClean="0">
                <a:latin typeface="Franklin Gothic Book" panose="020B0503020102020204" pitchFamily="34" charset="0"/>
              </a:rPr>
              <a:t>Dave </a:t>
            </a:r>
            <a:r>
              <a:rPr lang="en-US" sz="3200" dirty="0" err="1" smtClean="0">
                <a:latin typeface="Franklin Gothic Book" panose="020B0503020102020204" pitchFamily="34" charset="0"/>
              </a:rPr>
              <a:t>Franztreb</a:t>
            </a:r>
            <a:r>
              <a:rPr lang="en-US" sz="3200" dirty="0" smtClean="0">
                <a:latin typeface="Franklin Gothic Book" panose="020B0503020102020204" pitchFamily="34" charset="0"/>
              </a:rPr>
              <a:t>, Office of Undergraduate Education, UNCC</a:t>
            </a:r>
          </a:p>
          <a:p>
            <a:pPr marL="571500" indent="-266700">
              <a:buFont typeface="Arial" panose="020B0604020202020204" pitchFamily="34" charset="0"/>
              <a:buChar char="•"/>
            </a:pPr>
            <a:r>
              <a:rPr lang="en-US" sz="3200" dirty="0" smtClean="0">
                <a:latin typeface="Franklin Gothic Book" panose="020B0503020102020204" pitchFamily="34" charset="0"/>
              </a:rPr>
              <a:t>Bernadette T. Donovan-</a:t>
            </a:r>
            <a:r>
              <a:rPr lang="en-US" sz="3200" dirty="0" err="1" smtClean="0">
                <a:latin typeface="Franklin Gothic Book" panose="020B0503020102020204" pitchFamily="34" charset="0"/>
              </a:rPr>
              <a:t>Merkert</a:t>
            </a:r>
            <a:r>
              <a:rPr lang="en-US" sz="3200" dirty="0" smtClean="0">
                <a:latin typeface="Franklin Gothic Book" panose="020B0503020102020204" pitchFamily="34" charset="0"/>
              </a:rPr>
              <a:t>, Dept. of Chemistry, UNCC</a:t>
            </a:r>
          </a:p>
          <a:p>
            <a:pPr marL="571500" indent="-266700">
              <a:buFont typeface="Arial" panose="020B0604020202020204" pitchFamily="34" charset="0"/>
              <a:buChar char="•"/>
            </a:pPr>
            <a:r>
              <a:rPr lang="en-US" sz="3200" dirty="0" smtClean="0">
                <a:latin typeface="Franklin Gothic Book" panose="020B0503020102020204" pitchFamily="34" charset="0"/>
              </a:rPr>
              <a:t>Department of Chemistry</a:t>
            </a:r>
          </a:p>
          <a:p>
            <a:pPr marL="571500" indent="-266700">
              <a:buFont typeface="Arial" panose="020B0604020202020204" pitchFamily="34" charset="0"/>
              <a:buChar char="•"/>
            </a:pPr>
            <a:r>
              <a:rPr lang="en-US" sz="3200" dirty="0" smtClean="0">
                <a:latin typeface="Franklin Gothic Book" panose="020B0503020102020204" pitchFamily="34" charset="0"/>
              </a:rPr>
              <a:t>Center for Teaching and Learning, UNCC</a:t>
            </a:r>
            <a:endParaRPr lang="en-US" sz="3200" dirty="0">
              <a:latin typeface="Franklin Gothic Book" panose="020B0503020102020204" pitchFamily="34" charset="0"/>
            </a:endParaRPr>
          </a:p>
        </p:txBody>
      </p:sp>
      <p:pic>
        <p:nvPicPr>
          <p:cNvPr id="18" name="Picture 17"/>
          <p:cNvPicPr>
            <a:picLocks noChangeAspect="1"/>
          </p:cNvPicPr>
          <p:nvPr/>
        </p:nvPicPr>
        <p:blipFill>
          <a:blip r:embed="rId5"/>
          <a:stretch>
            <a:fillRect/>
          </a:stretch>
        </p:blipFill>
        <p:spPr>
          <a:xfrm>
            <a:off x="16750623" y="23451453"/>
            <a:ext cx="10201275" cy="428625"/>
          </a:xfrm>
          <a:prstGeom prst="rect">
            <a:avLst/>
          </a:prstGeom>
        </p:spPr>
      </p:pic>
      <p:pic>
        <p:nvPicPr>
          <p:cNvPr id="29" name="Picture 28"/>
          <p:cNvPicPr>
            <a:picLocks noChangeAspect="1"/>
          </p:cNvPicPr>
          <p:nvPr/>
        </p:nvPicPr>
        <p:blipFill>
          <a:blip r:embed="rId6"/>
          <a:stretch>
            <a:fillRect/>
          </a:stretch>
        </p:blipFill>
        <p:spPr>
          <a:xfrm>
            <a:off x="3141574" y="20258969"/>
            <a:ext cx="9539720" cy="2849970"/>
          </a:xfrm>
          <a:prstGeom prst="rect">
            <a:avLst/>
          </a:prstGeom>
        </p:spPr>
      </p:pic>
      <p:pic>
        <p:nvPicPr>
          <p:cNvPr id="34" name="Picture 33"/>
          <p:cNvPicPr>
            <a:picLocks noChangeAspect="1"/>
          </p:cNvPicPr>
          <p:nvPr/>
        </p:nvPicPr>
        <p:blipFill>
          <a:blip r:embed="rId7"/>
          <a:stretch>
            <a:fillRect/>
          </a:stretch>
        </p:blipFill>
        <p:spPr>
          <a:xfrm>
            <a:off x="16260097" y="27246663"/>
            <a:ext cx="11371006" cy="1111731"/>
          </a:xfrm>
          <a:prstGeom prst="rect">
            <a:avLst/>
          </a:prstGeom>
        </p:spPr>
      </p:pic>
    </p:spTree>
    <p:extLst>
      <p:ext uri="{BB962C8B-B14F-4D97-AF65-F5344CB8AC3E}">
        <p14:creationId xmlns:p14="http://schemas.microsoft.com/office/powerpoint/2010/main" val="20676747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489</TotalTime>
  <Words>1052</Words>
  <Application>Microsoft Office PowerPoint</Application>
  <PresentationFormat>Custom</PresentationFormat>
  <Paragraphs>86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Franklin Gothic Book</vt:lpstr>
      <vt:lpstr>Office Theme</vt:lpstr>
      <vt:lpstr>PowerPoint Presentation</vt:lpstr>
    </vt:vector>
  </TitlesOfParts>
  <Company>UNC Charlotte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Jew, Richard</dc:creator>
  <cp:lastModifiedBy>Jew, Richard</cp:lastModifiedBy>
  <cp:revision>40</cp:revision>
  <dcterms:created xsi:type="dcterms:W3CDTF">2019-02-04T19:52:41Z</dcterms:created>
  <dcterms:modified xsi:type="dcterms:W3CDTF">2019-02-07T20:47:31Z</dcterms:modified>
</cp:coreProperties>
</file>