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61" r:id="rId3"/>
    <p:sldId id="260" r:id="rId4"/>
    <p:sldId id="262" r:id="rId5"/>
    <p:sldId id="264" r:id="rId6"/>
    <p:sldId id="265" r:id="rId7"/>
    <p:sldId id="266" r:id="rId8"/>
    <p:sldId id="267" r:id="rId9"/>
    <p:sldId id="263" r:id="rId10"/>
    <p:sldId id="268" r:id="rId11"/>
    <p:sldId id="269" r:id="rId12"/>
    <p:sldId id="270" r:id="rId13"/>
    <p:sldId id="271" r:id="rId14"/>
    <p:sldId id="272" r:id="rId15"/>
    <p:sldId id="273"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9AB9A27-DD1B-412F-B42D-A65474D5A2C1}" type="datetimeFigureOut">
              <a:rPr lang="en-US" smtClean="0"/>
              <a:pPr/>
              <a:t>2/7/2019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8AB5484-31D9-443A-AF8F-7E42192CDFDB}" type="slidenum">
              <a:rPr lang="en-US" smtClean="0"/>
              <a:pPr/>
              <a:t>‹#›</a:t>
            </a:fld>
            <a:endParaRPr lang="en-US"/>
          </a:p>
        </p:txBody>
      </p:sp>
    </p:spTree>
    <p:extLst>
      <p:ext uri="{BB962C8B-B14F-4D97-AF65-F5344CB8AC3E}">
        <p14:creationId xmlns:p14="http://schemas.microsoft.com/office/powerpoint/2010/main" val="3307468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177" y="0"/>
            <a:ext cx="9144000" cy="1143000"/>
          </a:xfrm>
        </p:spPr>
        <p:txBody>
          <a:bodyPr>
            <a:normAutofit/>
          </a:bodyPr>
          <a:lstStyle>
            <a:lvl1pPr algn="l">
              <a:defRPr sz="2800" b="0"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CC_Logo_RGB.jpg"/>
          <p:cNvPicPr>
            <a:picLocks noChangeAspect="1"/>
          </p:cNvPicPr>
          <p:nvPr userDrawn="1"/>
        </p:nvPicPr>
        <p:blipFill>
          <a:blip r:embed="rId2" cstate="print"/>
          <a:stretch>
            <a:fillRect/>
          </a:stretch>
        </p:blipFill>
        <p:spPr>
          <a:xfrm>
            <a:off x="7162800" y="5909716"/>
            <a:ext cx="1638128" cy="728422"/>
          </a:xfrm>
          <a:prstGeom prst="rect">
            <a:avLst/>
          </a:prstGeom>
        </p:spPr>
      </p:pic>
      <p:sp>
        <p:nvSpPr>
          <p:cNvPr id="8" name="Title 1"/>
          <p:cNvSpPr>
            <a:spLocks noGrp="1"/>
          </p:cNvSpPr>
          <p:nvPr>
            <p:ph type="title" hasCustomPrompt="1"/>
          </p:nvPr>
        </p:nvSpPr>
        <p:spPr>
          <a:xfrm>
            <a:off x="0" y="0"/>
            <a:ext cx="9144000" cy="1143000"/>
          </a:xfrm>
        </p:spPr>
        <p:txBody>
          <a:bodyPr>
            <a:normAutofit/>
          </a:bodyPr>
          <a:lstStyle>
            <a:lvl1pPr algn="l">
              <a:defRPr sz="2400" b="0"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
        <p:nvSpPr>
          <p:cNvPr id="4" name="Content Placeholder 2"/>
          <p:cNvSpPr>
            <a:spLocks noGrp="1"/>
          </p:cNvSpPr>
          <p:nvPr>
            <p:ph sz="half" idx="1" hasCustomPrompt="1"/>
          </p:nvPr>
        </p:nvSpPr>
        <p:spPr>
          <a:xfrm>
            <a:off x="400136" y="1398993"/>
            <a:ext cx="8343728" cy="4525963"/>
          </a:xfrm>
        </p:spPr>
        <p:txBody>
          <a:bodyPr>
            <a:normAutofit/>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lgn="l">
              <a:defRPr sz="1800">
                <a:solidFill>
                  <a:srgbClr val="00703C"/>
                </a:solidFill>
                <a:latin typeface="Arial" pitchFamily="34" charset="0"/>
              </a:defRPr>
            </a:lvl1pPr>
            <a:lvl2pPr>
              <a:defRPr sz="1800" baseline="0">
                <a:solidFill>
                  <a:srgbClr val="00703C"/>
                </a:solidFill>
                <a:latin typeface="Arial" pitchFamily="34" charset="0"/>
              </a:defRPr>
            </a:lvl2pPr>
            <a:lvl3pPr>
              <a:defRPr sz="1800" baseline="0">
                <a:solidFill>
                  <a:srgbClr val="00703C"/>
                </a:solidFill>
                <a:latin typeface="Arial" pitchFamily="34" charset="0"/>
              </a:defRPr>
            </a:lvl3pPr>
            <a:lvl4pPr>
              <a:defRPr sz="1800" baseline="0">
                <a:solidFill>
                  <a:srgbClr val="00703C"/>
                </a:solidFill>
                <a:latin typeface="Arial" pitchFamily="34" charset="0"/>
              </a:defRPr>
            </a:lvl4pPr>
            <a:lvl5pPr>
              <a:defRPr sz="18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Title 1"/>
          <p:cNvSpPr>
            <a:spLocks noGrp="1"/>
          </p:cNvSpPr>
          <p:nvPr>
            <p:ph type="title" hasCustomPrompt="1"/>
          </p:nvPr>
        </p:nvSpPr>
        <p:spPr>
          <a:xfrm>
            <a:off x="0" y="274638"/>
            <a:ext cx="9144000" cy="1143000"/>
          </a:xfrm>
        </p:spPr>
        <p:txBody>
          <a:bodyPr>
            <a:normAutofit/>
          </a:bodyPr>
          <a:lstStyle>
            <a:lvl1pPr algn="l">
              <a:defRPr sz="2800" b="0"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4602163"/>
          </a:xfrm>
        </p:spPr>
        <p:txBody>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4645025" y="1524000"/>
            <a:ext cx="4041775" cy="4602163"/>
          </a:xfrm>
        </p:spPr>
        <p:txBody>
          <a:bodyPr>
            <a:normAutofit/>
          </a:bodyPr>
          <a:lstStyle>
            <a:lvl1pPr algn="l">
              <a:defRPr sz="1800">
                <a:solidFill>
                  <a:srgbClr val="00703C"/>
                </a:solidFill>
                <a:latin typeface="Arial" pitchFamily="34" charset="0"/>
              </a:defRPr>
            </a:lvl1pPr>
            <a:lvl2pPr>
              <a:defRPr sz="1800" baseline="0">
                <a:solidFill>
                  <a:srgbClr val="00703C"/>
                </a:solidFill>
                <a:latin typeface="Arial" pitchFamily="34" charset="0"/>
              </a:defRPr>
            </a:lvl2pPr>
            <a:lvl3pPr>
              <a:defRPr sz="1800" baseline="0">
                <a:solidFill>
                  <a:srgbClr val="00703C"/>
                </a:solidFill>
                <a:latin typeface="Arial" pitchFamily="34" charset="0"/>
              </a:defRPr>
            </a:lvl3pPr>
            <a:lvl4pPr>
              <a:defRPr sz="1800" baseline="0">
                <a:solidFill>
                  <a:srgbClr val="00703C"/>
                </a:solidFill>
                <a:latin typeface="Arial" pitchFamily="34" charset="0"/>
              </a:defRPr>
            </a:lvl4pPr>
            <a:lvl5pPr>
              <a:defRPr sz="1800" baseline="0">
                <a:solidFill>
                  <a:srgbClr val="00703C"/>
                </a:solidFill>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0" y="274638"/>
            <a:ext cx="9144000" cy="1143000"/>
          </a:xfrm>
        </p:spPr>
        <p:txBody>
          <a:bodyPr>
            <a:normAutofit/>
          </a:bodyPr>
          <a:lstStyle>
            <a:lvl1pPr>
              <a:defRPr sz="1800" b="1" baseline="0">
                <a:solidFill>
                  <a:srgbClr val="00703C"/>
                </a:solidFill>
                <a:latin typeface="Arial" pitchFamily="34" charset="0"/>
                <a:cs typeface="Arial" pitchFamily="34" charset="0"/>
              </a:defRPr>
            </a:lvl1pPr>
          </a:lstStyle>
          <a:p>
            <a:r>
              <a:rPr lang="en-US" dirty="0" smtClean="0"/>
              <a:t>Slide title, level 1, Arial 40 pt bold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UNCC_Logo_RGB.jpg"/>
          <p:cNvPicPr>
            <a:picLocks noChangeAspect="1"/>
          </p:cNvPicPr>
          <p:nvPr/>
        </p:nvPicPr>
        <p:blipFill>
          <a:blip r:embed="rId6" cstate="print"/>
          <a:stretch>
            <a:fillRect/>
          </a:stretch>
        </p:blipFill>
        <p:spPr>
          <a:xfrm>
            <a:off x="7162800" y="5909716"/>
            <a:ext cx="1638128" cy="728422"/>
          </a:xfrm>
          <a:prstGeom prst="rect">
            <a:avLst/>
          </a:prstGeom>
        </p:spPr>
      </p:pic>
      <p:sp>
        <p:nvSpPr>
          <p:cNvPr id="2" name="Title Placeholder 1"/>
          <p:cNvSpPr>
            <a:spLocks noGrp="1"/>
          </p:cNvSpPr>
          <p:nvPr>
            <p:ph type="title"/>
          </p:nvPr>
        </p:nvSpPr>
        <p:spPr>
          <a:xfrm>
            <a:off x="152400" y="274638"/>
            <a:ext cx="8763000" cy="1143000"/>
          </a:xfrm>
          <a:prstGeom prst="rect">
            <a:avLst/>
          </a:prstGeom>
        </p:spPr>
        <p:txBody>
          <a:bodyPr vert="horz" lIns="91440" tIns="45720" rIns="91440" bIns="45720" rtlCol="0" anchor="ctr">
            <a:normAutofit/>
          </a:bodyPr>
          <a:lstStyle/>
          <a:p>
            <a:r>
              <a:rPr lang="en-US" b="1" dirty="0" smtClean="0">
                <a:solidFill>
                  <a:srgbClr val="006600"/>
                </a:solidFill>
                <a:latin typeface="Arial" pitchFamily="34" charset="0"/>
                <a:cs typeface="Arial" pitchFamily="34" charset="0"/>
              </a:rPr>
              <a:t>Presentation Title, Arial 44 bold</a:t>
            </a:r>
            <a:endParaRPr lang="en-US" dirty="0"/>
          </a:p>
        </p:txBody>
      </p:sp>
      <p:sp>
        <p:nvSpPr>
          <p:cNvPr id="3" name="Text Placeholder 2"/>
          <p:cNvSpPr>
            <a:spLocks noGrp="1"/>
          </p:cNvSpPr>
          <p:nvPr>
            <p:ph type="body" idx="1"/>
          </p:nvPr>
        </p:nvSpPr>
        <p:spPr>
          <a:xfrm>
            <a:off x="152400" y="5410200"/>
            <a:ext cx="8534400" cy="944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rgbClr val="006600"/>
                </a:solidFill>
                <a:latin typeface="Arial" pitchFamily="34" charset="0"/>
                <a:cs typeface="Arial" pitchFamily="34" charset="0"/>
              </a:rPr>
              <a:t>				Day, Month 11, 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6600"/>
                </a:solidFill>
                <a:latin typeface="Arial" pitchFamily="34" charset="0"/>
                <a:cs typeface="Arial" pitchFamily="34" charset="0"/>
              </a:rPr>
              <a:t>		   Enter presenter full name here – Arial 24 pt</a:t>
            </a:r>
          </a:p>
          <a:p>
            <a:pPr lvl="0"/>
            <a:endParaRPr lang="en-US" dirty="0"/>
          </a:p>
        </p:txBody>
      </p:sp>
      <p:cxnSp>
        <p:nvCxnSpPr>
          <p:cNvPr id="8" name="Straight Connector 7"/>
          <p:cNvCxnSpPr/>
          <p:nvPr/>
        </p:nvCxnSpPr>
        <p:spPr>
          <a:xfrm>
            <a:off x="457200" y="6553085"/>
            <a:ext cx="6553200" cy="140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49" r:id="rId2"/>
    <p:sldLayoutId id="2147483652" r:id="rId3"/>
    <p:sldLayoutId id="2147483653" r:id="rId4"/>
  </p:sldLayoutIdLst>
  <p:txStyles>
    <p:titleStyle>
      <a:lvl1pPr algn="ctr" defTabSz="914400" rtl="0" eaLnBrk="1" latinLnBrk="0" hangingPunct="1">
        <a:spcBef>
          <a:spcPct val="0"/>
        </a:spcBef>
        <a:buNone/>
        <a:defRPr sz="3200" kern="1200" baseline="0">
          <a:solidFill>
            <a:srgbClr val="00703C"/>
          </a:solidFill>
          <a:latin typeface="+mj-lt"/>
          <a:ea typeface="+mj-ea"/>
          <a:cs typeface="+mj-cs"/>
        </a:defRPr>
      </a:lvl1pPr>
    </p:titleStyle>
    <p:body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3200" kern="1200" baseline="0">
          <a:solidFill>
            <a:srgbClr val="00703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_SPflUyT1rQ" TargetMode="Externa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_SPflUyT1rQ"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5867400"/>
            <a:ext cx="8610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04800"/>
            <a:ext cx="9144000" cy="1470025"/>
          </a:xfrm>
        </p:spPr>
        <p:txBody>
          <a:bodyPr>
            <a:normAutofit/>
          </a:bodyPr>
          <a:lstStyle/>
          <a:p>
            <a:pPr algn="ctr"/>
            <a:r>
              <a:rPr lang="en-US" sz="3600" b="1" dirty="0" smtClean="0">
                <a:latin typeface="Arial" pitchFamily="34" charset="0"/>
                <a:cs typeface="Arial" pitchFamily="34" charset="0"/>
              </a:rPr>
              <a:t>Adaptive Learning Platform for Engineering Dynamics</a:t>
            </a:r>
            <a:endParaRPr lang="en-US" sz="3600" b="1" dirty="0">
              <a:latin typeface="Arial" pitchFamily="34" charset="0"/>
              <a:cs typeface="Arial" pitchFamily="34" charset="0"/>
            </a:endParaRPr>
          </a:p>
        </p:txBody>
      </p:sp>
      <p:sp>
        <p:nvSpPr>
          <p:cNvPr id="3" name="Subtitle 2"/>
          <p:cNvSpPr>
            <a:spLocks noGrp="1"/>
          </p:cNvSpPr>
          <p:nvPr>
            <p:ph type="subTitle" idx="4294967295"/>
          </p:nvPr>
        </p:nvSpPr>
        <p:spPr>
          <a:xfrm>
            <a:off x="0" y="5410200"/>
            <a:ext cx="9144000" cy="1143000"/>
          </a:xfrm>
        </p:spPr>
        <p:txBody>
          <a:bodyPr>
            <a:normAutofit/>
          </a:bodyPr>
          <a:lstStyle/>
          <a:p>
            <a:r>
              <a:rPr lang="en-US" sz="2400" dirty="0" smtClean="0">
                <a:solidFill>
                  <a:srgbClr val="00703C"/>
                </a:solidFill>
                <a:latin typeface="Arial" pitchFamily="34" charset="0"/>
                <a:cs typeface="Arial" pitchFamily="34" charset="0"/>
              </a:rPr>
              <a:t>February 8, 2009</a:t>
            </a:r>
            <a:br>
              <a:rPr lang="en-US" sz="2400" dirty="0" smtClean="0">
                <a:solidFill>
                  <a:srgbClr val="00703C"/>
                </a:solidFill>
                <a:latin typeface="Arial" pitchFamily="34" charset="0"/>
                <a:cs typeface="Arial" pitchFamily="34" charset="0"/>
              </a:rPr>
            </a:br>
            <a:r>
              <a:rPr lang="en-US" sz="2400" dirty="0" smtClean="0">
                <a:solidFill>
                  <a:srgbClr val="00703C"/>
                </a:solidFill>
                <a:latin typeface="Arial" pitchFamily="34" charset="0"/>
                <a:cs typeface="Arial" pitchFamily="34" charset="0"/>
              </a:rPr>
              <a:t>Matt Davies, Tyler Blankenship, Raj </a:t>
            </a:r>
            <a:r>
              <a:rPr lang="en-US" sz="2400" dirty="0" err="1" smtClean="0">
                <a:solidFill>
                  <a:srgbClr val="00703C"/>
                </a:solidFill>
                <a:latin typeface="Arial" pitchFamily="34" charset="0"/>
                <a:cs typeface="Arial" pitchFamily="34" charset="0"/>
              </a:rPr>
              <a:t>Shanmugam</a:t>
            </a:r>
            <a:r>
              <a:rPr lang="en-US" sz="2400" dirty="0" smtClean="0">
                <a:solidFill>
                  <a:srgbClr val="00703C"/>
                </a:solidFill>
                <a:latin typeface="Arial" pitchFamily="34" charset="0"/>
                <a:cs typeface="Arial" pitchFamily="34" charset="0"/>
              </a:rPr>
              <a:t>, Glen Smith</a:t>
            </a:r>
            <a:endParaRPr lang="en-US" sz="2400" dirty="0">
              <a:solidFill>
                <a:srgbClr val="00703C"/>
              </a:solidFill>
              <a:latin typeface="Arial" pitchFamily="34" charset="0"/>
              <a:cs typeface="Arial" pitchFamily="34" charset="0"/>
            </a:endParaRPr>
          </a:p>
        </p:txBody>
      </p:sp>
      <p:cxnSp>
        <p:nvCxnSpPr>
          <p:cNvPr id="6" name="Straight Connector 5"/>
          <p:cNvCxnSpPr/>
          <p:nvPr/>
        </p:nvCxnSpPr>
        <p:spPr>
          <a:xfrm>
            <a:off x="838200" y="6324600"/>
            <a:ext cx="7391400" cy="1588"/>
          </a:xfrm>
          <a:prstGeom prst="line">
            <a:avLst/>
          </a:prstGeom>
          <a:ln w="31750">
            <a:solidFill>
              <a:srgbClr val="00703C"/>
            </a:solidFill>
          </a:ln>
        </p:spPr>
        <p:style>
          <a:lnRef idx="1">
            <a:schemeClr val="accent1"/>
          </a:lnRef>
          <a:fillRef idx="0">
            <a:schemeClr val="accent1"/>
          </a:fillRef>
          <a:effectRef idx="0">
            <a:schemeClr val="accent1"/>
          </a:effectRef>
          <a:fontRef idx="minor">
            <a:schemeClr val="tx1"/>
          </a:fontRef>
        </p:style>
      </p:cxnSp>
      <p:pic>
        <p:nvPicPr>
          <p:cNvPr id="1026" name="Picture 2" descr="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961" y="2362200"/>
            <a:ext cx="5997839" cy="149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Lesson content was authored in collaboration with </a:t>
            </a:r>
            <a:r>
              <a:rPr lang="en-US" dirty="0" err="1" smtClean="0"/>
              <a:t>RealizIT</a:t>
            </a:r>
            <a:r>
              <a:rPr lang="en-US" dirty="0"/>
              <a:t> </a:t>
            </a:r>
            <a:r>
              <a:rPr lang="en-US" dirty="0" smtClean="0"/>
              <a:t>and required significant website development and collaboration.</a:t>
            </a:r>
            <a:endParaRPr lang="en-US" dirty="0"/>
          </a:p>
        </p:txBody>
      </p:sp>
      <p:sp>
        <p:nvSpPr>
          <p:cNvPr id="7" name="Content Placeholder 6"/>
          <p:cNvSpPr>
            <a:spLocks noGrp="1"/>
          </p:cNvSpPr>
          <p:nvPr>
            <p:ph sz="half" idx="1"/>
          </p:nvPr>
        </p:nvSpPr>
        <p:spPr>
          <a:xfrm>
            <a:off x="152400" y="990600"/>
            <a:ext cx="8343728" cy="4525963"/>
          </a:xfrm>
        </p:spPr>
        <p:txBody>
          <a:bodyPr/>
          <a:lstStyle/>
          <a:p>
            <a:r>
              <a:rPr lang="en-US" dirty="0" smtClean="0"/>
              <a:t>Authoring to final product and testing …</a:t>
            </a:r>
            <a:endParaRPr lang="en-US" dirty="0"/>
          </a:p>
        </p:txBody>
      </p:sp>
      <p:pic>
        <p:nvPicPr>
          <p:cNvPr id="3" name="Picture 2"/>
          <p:cNvPicPr>
            <a:picLocks noChangeAspect="1"/>
          </p:cNvPicPr>
          <p:nvPr/>
        </p:nvPicPr>
        <p:blipFill>
          <a:blip r:embed="rId2"/>
          <a:stretch>
            <a:fillRect/>
          </a:stretch>
        </p:blipFill>
        <p:spPr>
          <a:xfrm>
            <a:off x="302590" y="1524000"/>
            <a:ext cx="8538820" cy="3886200"/>
          </a:xfrm>
          <a:prstGeom prst="rect">
            <a:avLst/>
          </a:prstGeom>
        </p:spPr>
      </p:pic>
      <p:pic>
        <p:nvPicPr>
          <p:cNvPr id="8" name="Picture 7"/>
          <p:cNvPicPr>
            <a:picLocks noChangeAspect="1"/>
          </p:cNvPicPr>
          <p:nvPr/>
        </p:nvPicPr>
        <p:blipFill>
          <a:blip r:embed="rId3"/>
          <a:stretch>
            <a:fillRect/>
          </a:stretch>
        </p:blipFill>
        <p:spPr>
          <a:xfrm>
            <a:off x="4495800" y="1465553"/>
            <a:ext cx="4576941" cy="4067174"/>
          </a:xfrm>
          <a:prstGeom prst="rect">
            <a:avLst/>
          </a:prstGeom>
          <a:ln>
            <a:solidFill>
              <a:schemeClr val="tx1"/>
            </a:solidFill>
          </a:ln>
        </p:spPr>
      </p:pic>
    </p:spTree>
    <p:extLst>
      <p:ext uri="{BB962C8B-B14F-4D97-AF65-F5344CB8AC3E}">
        <p14:creationId xmlns:p14="http://schemas.microsoft.com/office/powerpoint/2010/main" val="201051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MATLAB Grader was implemented with a “tricky” method of communication to/from </a:t>
            </a:r>
            <a:r>
              <a:rPr lang="en-US" dirty="0" err="1" smtClean="0"/>
              <a:t>RealizIT</a:t>
            </a:r>
            <a:r>
              <a:rPr lang="en-US" dirty="0" smtClean="0"/>
              <a:t>.</a:t>
            </a:r>
            <a:endParaRPr lang="en-US" dirty="0"/>
          </a:p>
        </p:txBody>
      </p:sp>
      <p:sp>
        <p:nvSpPr>
          <p:cNvPr id="6" name="Content Placeholder 5"/>
          <p:cNvSpPr>
            <a:spLocks noGrp="1"/>
          </p:cNvSpPr>
          <p:nvPr>
            <p:ph sz="half" idx="1"/>
          </p:nvPr>
        </p:nvSpPr>
        <p:spPr>
          <a:xfrm>
            <a:off x="114300" y="914400"/>
            <a:ext cx="8915400" cy="4525963"/>
          </a:xfrm>
        </p:spPr>
        <p:txBody>
          <a:bodyPr/>
          <a:lstStyle/>
          <a:p>
            <a:pPr>
              <a:buFont typeface="Arial" panose="020B0604020202020204" pitchFamily="34" charset="0"/>
              <a:buChar char="•"/>
            </a:pPr>
            <a:r>
              <a:rPr lang="en-US" dirty="0" smtClean="0"/>
              <a:t>Students required to us MATLAB to plot and analyze solutions</a:t>
            </a:r>
          </a:p>
          <a:p>
            <a:pPr>
              <a:buFont typeface="Arial" panose="020B0604020202020204" pitchFamily="34" charset="0"/>
              <a:buChar char="•"/>
            </a:pPr>
            <a:r>
              <a:rPr lang="en-US" dirty="0" smtClean="0"/>
              <a:t>Problem – Passing random numbers between </a:t>
            </a:r>
            <a:r>
              <a:rPr lang="en-US" dirty="0" err="1" smtClean="0"/>
              <a:t>RealizIT</a:t>
            </a:r>
            <a:r>
              <a:rPr lang="en-US" dirty="0" smtClean="0"/>
              <a:t> and MATLAB grader for every problem is difficult</a:t>
            </a:r>
          </a:p>
          <a:p>
            <a:pPr>
              <a:buFont typeface="Arial" panose="020B0604020202020204" pitchFamily="34" charset="0"/>
              <a:buChar char="•"/>
            </a:pPr>
            <a:r>
              <a:rPr lang="en-US" dirty="0" smtClean="0"/>
              <a:t>Solution – Generate many known combinations of parameters and have MATLAB grader check ever submission against all possible cases</a:t>
            </a:r>
            <a:endParaRPr lang="en-US" dirty="0"/>
          </a:p>
        </p:txBody>
      </p:sp>
      <p:pic>
        <p:nvPicPr>
          <p:cNvPr id="3" name="Picture 2"/>
          <p:cNvPicPr>
            <a:picLocks noChangeAspect="1"/>
          </p:cNvPicPr>
          <p:nvPr/>
        </p:nvPicPr>
        <p:blipFill>
          <a:blip r:embed="rId2"/>
          <a:stretch>
            <a:fillRect/>
          </a:stretch>
        </p:blipFill>
        <p:spPr>
          <a:xfrm>
            <a:off x="193386" y="2646029"/>
            <a:ext cx="2813145" cy="3804863"/>
          </a:xfrm>
          <a:prstGeom prst="rect">
            <a:avLst/>
          </a:prstGeom>
        </p:spPr>
      </p:pic>
      <p:sp>
        <p:nvSpPr>
          <p:cNvPr id="9" name="TextBox 8"/>
          <p:cNvSpPr txBox="1"/>
          <p:nvPr/>
        </p:nvSpPr>
        <p:spPr>
          <a:xfrm>
            <a:off x="322547" y="2713180"/>
            <a:ext cx="2545773" cy="923330"/>
          </a:xfrm>
          <a:prstGeom prst="rect">
            <a:avLst/>
          </a:prstGeom>
          <a:solidFill>
            <a:schemeClr val="bg1"/>
          </a:solidFill>
          <a:ln>
            <a:solidFill>
              <a:schemeClr val="tx1"/>
            </a:solidFill>
          </a:ln>
        </p:spPr>
        <p:txBody>
          <a:bodyPr wrap="square" rtlCol="0">
            <a:spAutoFit/>
          </a:bodyPr>
          <a:lstStyle/>
          <a:p>
            <a:r>
              <a:rPr lang="en-US" dirty="0" smtClean="0"/>
              <a:t>1. Student solves problem in </a:t>
            </a:r>
            <a:r>
              <a:rPr lang="en-US" dirty="0" err="1" smtClean="0"/>
              <a:t>RealizIT</a:t>
            </a:r>
            <a:r>
              <a:rPr lang="en-US" dirty="0" smtClean="0"/>
              <a:t> with  delivered parameters</a:t>
            </a:r>
            <a:endParaRPr lang="en-US" dirty="0"/>
          </a:p>
        </p:txBody>
      </p:sp>
      <p:pic>
        <p:nvPicPr>
          <p:cNvPr id="14" name="Picture 13"/>
          <p:cNvPicPr>
            <a:picLocks noChangeAspect="1"/>
          </p:cNvPicPr>
          <p:nvPr/>
        </p:nvPicPr>
        <p:blipFill>
          <a:blip r:embed="rId3"/>
          <a:stretch>
            <a:fillRect/>
          </a:stretch>
        </p:blipFill>
        <p:spPr>
          <a:xfrm>
            <a:off x="3186809" y="5240173"/>
            <a:ext cx="4415557" cy="902422"/>
          </a:xfrm>
          <a:prstGeom prst="rect">
            <a:avLst/>
          </a:prstGeom>
        </p:spPr>
      </p:pic>
      <p:grpSp>
        <p:nvGrpSpPr>
          <p:cNvPr id="19" name="Group 18"/>
          <p:cNvGrpSpPr/>
          <p:nvPr/>
        </p:nvGrpSpPr>
        <p:grpSpPr>
          <a:xfrm>
            <a:off x="3061372" y="2622938"/>
            <a:ext cx="4916350" cy="2707773"/>
            <a:chOff x="3061372" y="2622938"/>
            <a:chExt cx="4916350" cy="2707773"/>
          </a:xfrm>
        </p:grpSpPr>
        <p:grpSp>
          <p:nvGrpSpPr>
            <p:cNvPr id="11" name="Group 10"/>
            <p:cNvGrpSpPr/>
            <p:nvPr/>
          </p:nvGrpSpPr>
          <p:grpSpPr>
            <a:xfrm>
              <a:off x="3061372" y="2622938"/>
              <a:ext cx="4916350" cy="2707773"/>
              <a:chOff x="3061372" y="2622938"/>
              <a:chExt cx="4916350" cy="2707773"/>
            </a:xfrm>
          </p:grpSpPr>
          <p:pic>
            <p:nvPicPr>
              <p:cNvPr id="7" name="Picture 6"/>
              <p:cNvPicPr>
                <a:picLocks noChangeAspect="1"/>
              </p:cNvPicPr>
              <p:nvPr/>
            </p:nvPicPr>
            <p:blipFill>
              <a:blip r:embed="rId4"/>
              <a:stretch>
                <a:fillRect/>
              </a:stretch>
            </p:blipFill>
            <p:spPr>
              <a:xfrm>
                <a:off x="3085617" y="2981364"/>
                <a:ext cx="4892105" cy="1905000"/>
              </a:xfrm>
              <a:prstGeom prst="rect">
                <a:avLst/>
              </a:prstGeom>
            </p:spPr>
          </p:pic>
          <p:sp>
            <p:nvSpPr>
              <p:cNvPr id="8" name="TextBox 7"/>
              <p:cNvSpPr txBox="1"/>
              <p:nvPr/>
            </p:nvSpPr>
            <p:spPr>
              <a:xfrm>
                <a:off x="3061372" y="2622938"/>
                <a:ext cx="4742773" cy="369332"/>
              </a:xfrm>
              <a:prstGeom prst="rect">
                <a:avLst/>
              </a:prstGeom>
              <a:noFill/>
            </p:spPr>
            <p:txBody>
              <a:bodyPr wrap="none" rtlCol="0">
                <a:spAutoFit/>
              </a:bodyPr>
              <a:lstStyle/>
              <a:p>
                <a:r>
                  <a:rPr lang="en-US" dirty="0" smtClean="0"/>
                  <a:t>2. Student plots their solution in MATLAB Grader</a:t>
                </a:r>
                <a:endParaRPr lang="en-US" dirty="0"/>
              </a:p>
            </p:txBody>
          </p:sp>
          <p:sp>
            <p:nvSpPr>
              <p:cNvPr id="12" name="TextBox 11"/>
              <p:cNvSpPr txBox="1"/>
              <p:nvPr/>
            </p:nvSpPr>
            <p:spPr>
              <a:xfrm>
                <a:off x="3085617" y="4961379"/>
                <a:ext cx="4516749" cy="369332"/>
              </a:xfrm>
              <a:prstGeom prst="rect">
                <a:avLst/>
              </a:prstGeom>
              <a:noFill/>
            </p:spPr>
            <p:txBody>
              <a:bodyPr wrap="none" rtlCol="0">
                <a:spAutoFit/>
              </a:bodyPr>
              <a:lstStyle/>
              <a:p>
                <a:r>
                  <a:rPr lang="en-US" dirty="0"/>
                  <a:t>3</a:t>
                </a:r>
                <a:r>
                  <a:rPr lang="en-US" dirty="0" smtClean="0"/>
                  <a:t>. Student submits solution in MATLAB Grader</a:t>
                </a:r>
                <a:endParaRPr lang="en-US" dirty="0"/>
              </a:p>
            </p:txBody>
          </p:sp>
        </p:grpSp>
        <p:pic>
          <p:nvPicPr>
            <p:cNvPr id="18" name="Picture 17"/>
            <p:cNvPicPr>
              <a:picLocks noChangeAspect="1"/>
            </p:cNvPicPr>
            <p:nvPr/>
          </p:nvPicPr>
          <p:blipFill>
            <a:blip r:embed="rId5"/>
            <a:stretch>
              <a:fillRect/>
            </a:stretch>
          </p:blipFill>
          <p:spPr>
            <a:xfrm>
              <a:off x="6477000" y="3668169"/>
              <a:ext cx="1444244" cy="1181956"/>
            </a:xfrm>
            <a:prstGeom prst="rect">
              <a:avLst/>
            </a:prstGeom>
          </p:spPr>
        </p:pic>
      </p:grpSp>
      <p:grpSp>
        <p:nvGrpSpPr>
          <p:cNvPr id="27" name="Group 26"/>
          <p:cNvGrpSpPr/>
          <p:nvPr/>
        </p:nvGrpSpPr>
        <p:grpSpPr>
          <a:xfrm>
            <a:off x="180108" y="2673737"/>
            <a:ext cx="8341014" cy="3244462"/>
            <a:chOff x="162791" y="2646029"/>
            <a:chExt cx="8341014" cy="3244462"/>
          </a:xfrm>
        </p:grpSpPr>
        <p:grpSp>
          <p:nvGrpSpPr>
            <p:cNvPr id="17" name="Group 16"/>
            <p:cNvGrpSpPr/>
            <p:nvPr/>
          </p:nvGrpSpPr>
          <p:grpSpPr>
            <a:xfrm>
              <a:off x="162791" y="2646029"/>
              <a:ext cx="8341014" cy="3244462"/>
              <a:chOff x="209550" y="2657366"/>
              <a:chExt cx="8341014" cy="3244462"/>
            </a:xfrm>
          </p:grpSpPr>
          <p:sp>
            <p:nvSpPr>
              <p:cNvPr id="15" name="Rectangle 14"/>
              <p:cNvSpPr/>
              <p:nvPr/>
            </p:nvSpPr>
            <p:spPr>
              <a:xfrm>
                <a:off x="209550" y="2657366"/>
                <a:ext cx="8341014" cy="32444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09550" y="2687562"/>
                <a:ext cx="8143448" cy="369332"/>
              </a:xfrm>
              <a:prstGeom prst="rect">
                <a:avLst/>
              </a:prstGeom>
              <a:noFill/>
            </p:spPr>
            <p:txBody>
              <a:bodyPr wrap="none" rtlCol="0">
                <a:spAutoFit/>
              </a:bodyPr>
              <a:lstStyle/>
              <a:p>
                <a:r>
                  <a:rPr lang="en-US" dirty="0" smtClean="0"/>
                  <a:t>Behind the scenes – MATLAB checked student solution against 100 possible solutions!</a:t>
                </a:r>
                <a:endParaRPr lang="en-US" dirty="0"/>
              </a:p>
            </p:txBody>
          </p:sp>
        </p:grpSp>
        <p:pic>
          <p:nvPicPr>
            <p:cNvPr id="20" name="Picture 19"/>
            <p:cNvPicPr>
              <a:picLocks noChangeAspect="1"/>
            </p:cNvPicPr>
            <p:nvPr/>
          </p:nvPicPr>
          <p:blipFill>
            <a:blip r:embed="rId6"/>
            <a:stretch>
              <a:fillRect/>
            </a:stretch>
          </p:blipFill>
          <p:spPr>
            <a:xfrm>
              <a:off x="459829" y="3101118"/>
              <a:ext cx="2997422" cy="2575910"/>
            </a:xfrm>
            <a:prstGeom prst="rect">
              <a:avLst/>
            </a:prstGeom>
          </p:spPr>
        </p:pic>
        <p:pic>
          <p:nvPicPr>
            <p:cNvPr id="21" name="Picture 20"/>
            <p:cNvPicPr>
              <a:picLocks noChangeAspect="1"/>
            </p:cNvPicPr>
            <p:nvPr/>
          </p:nvPicPr>
          <p:blipFill>
            <a:blip r:embed="rId7"/>
            <a:stretch>
              <a:fillRect/>
            </a:stretch>
          </p:blipFill>
          <p:spPr>
            <a:xfrm>
              <a:off x="3674474" y="3126127"/>
              <a:ext cx="3135271" cy="2550901"/>
            </a:xfrm>
            <a:prstGeom prst="rect">
              <a:avLst/>
            </a:prstGeom>
          </p:spPr>
        </p:pic>
        <p:sp>
          <p:nvSpPr>
            <p:cNvPr id="22" name="TextBox 21"/>
            <p:cNvSpPr txBox="1"/>
            <p:nvPr/>
          </p:nvSpPr>
          <p:spPr>
            <a:xfrm>
              <a:off x="1005210" y="4701698"/>
              <a:ext cx="1751890" cy="369332"/>
            </a:xfrm>
            <a:prstGeom prst="rect">
              <a:avLst/>
            </a:prstGeom>
            <a:noFill/>
          </p:spPr>
          <p:txBody>
            <a:bodyPr wrap="none" rtlCol="0">
              <a:spAutoFit/>
            </a:bodyPr>
            <a:lstStyle/>
            <a:p>
              <a:r>
                <a:rPr lang="en-US" dirty="0" smtClean="0"/>
                <a:t>Student Solution</a:t>
              </a:r>
              <a:endParaRPr lang="en-US" dirty="0"/>
            </a:p>
          </p:txBody>
        </p:sp>
        <p:sp>
          <p:nvSpPr>
            <p:cNvPr id="23" name="Right Arrow 22"/>
            <p:cNvSpPr/>
            <p:nvPr/>
          </p:nvSpPr>
          <p:spPr>
            <a:xfrm>
              <a:off x="2438400" y="3941649"/>
              <a:ext cx="1236074" cy="56960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a:t>
              </a:r>
              <a:endParaRPr lang="en-US" dirty="0"/>
            </a:p>
          </p:txBody>
        </p:sp>
        <p:sp>
          <p:nvSpPr>
            <p:cNvPr id="24" name="TextBox 23"/>
            <p:cNvSpPr txBox="1"/>
            <p:nvPr/>
          </p:nvSpPr>
          <p:spPr>
            <a:xfrm>
              <a:off x="4610810" y="3332028"/>
              <a:ext cx="2094790" cy="646331"/>
            </a:xfrm>
            <a:prstGeom prst="rect">
              <a:avLst/>
            </a:prstGeom>
            <a:noFill/>
          </p:spPr>
          <p:txBody>
            <a:bodyPr wrap="square" rtlCol="0">
              <a:spAutoFit/>
            </a:bodyPr>
            <a:lstStyle/>
            <a:p>
              <a:r>
                <a:rPr lang="en-US" dirty="0" smtClean="0"/>
                <a:t>Match Solution Number 83</a:t>
              </a:r>
              <a:endParaRPr lang="en-US" dirty="0"/>
            </a:p>
          </p:txBody>
        </p:sp>
        <p:sp>
          <p:nvSpPr>
            <p:cNvPr id="25" name="Freeform 24"/>
            <p:cNvSpPr/>
            <p:nvPr/>
          </p:nvSpPr>
          <p:spPr>
            <a:xfrm>
              <a:off x="7308496" y="3248864"/>
              <a:ext cx="744589" cy="1881617"/>
            </a:xfrm>
            <a:custGeom>
              <a:avLst/>
              <a:gdLst>
                <a:gd name="connsiteX0" fmla="*/ 434109 w 1025236"/>
                <a:gd name="connsiteY0" fmla="*/ 1209964 h 1579418"/>
                <a:gd name="connsiteX1" fmla="*/ 0 w 1025236"/>
                <a:gd name="connsiteY1" fmla="*/ 979054 h 1579418"/>
                <a:gd name="connsiteX2" fmla="*/ 609600 w 1025236"/>
                <a:gd name="connsiteY2" fmla="*/ 1579418 h 1579418"/>
                <a:gd name="connsiteX3" fmla="*/ 1025236 w 1025236"/>
                <a:gd name="connsiteY3" fmla="*/ 0 h 1579418"/>
                <a:gd name="connsiteX4" fmla="*/ 434109 w 1025236"/>
                <a:gd name="connsiteY4" fmla="*/ 1209964 h 157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36" h="1579418">
                  <a:moveTo>
                    <a:pt x="434109" y="1209964"/>
                  </a:moveTo>
                  <a:lnTo>
                    <a:pt x="0" y="979054"/>
                  </a:lnTo>
                  <a:lnTo>
                    <a:pt x="609600" y="1579418"/>
                  </a:lnTo>
                  <a:lnTo>
                    <a:pt x="1025236" y="0"/>
                  </a:lnTo>
                  <a:lnTo>
                    <a:pt x="434109" y="1209964"/>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59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dirty="0" smtClean="0"/>
              <a:t>While our goal was to implement all homework in </a:t>
            </a:r>
            <a:r>
              <a:rPr lang="en-US" dirty="0" err="1" smtClean="0"/>
              <a:t>RealizIT</a:t>
            </a:r>
            <a:r>
              <a:rPr lang="en-US" dirty="0" smtClean="0"/>
              <a:t> by Spring </a:t>
            </a:r>
            <a:r>
              <a:rPr lang="en-US" dirty="0" smtClean="0"/>
              <a:t>2019, </a:t>
            </a:r>
            <a:r>
              <a:rPr lang="en-US" dirty="0" smtClean="0"/>
              <a:t>we instead implemented the most important </a:t>
            </a:r>
            <a:r>
              <a:rPr lang="en-US" dirty="0" smtClean="0"/>
              <a:t>first third </a:t>
            </a:r>
            <a:r>
              <a:rPr lang="en-US" dirty="0" smtClean="0"/>
              <a:t>of the course with plans to finish in Summer 2019 and test again in Fall 2019.</a:t>
            </a:r>
            <a:endParaRPr lang="en-US" dirty="0"/>
          </a:p>
        </p:txBody>
      </p:sp>
      <p:pic>
        <p:nvPicPr>
          <p:cNvPr id="4" name="Picture 3"/>
          <p:cNvPicPr>
            <a:picLocks noChangeAspect="1"/>
          </p:cNvPicPr>
          <p:nvPr/>
        </p:nvPicPr>
        <p:blipFill rotWithShape="1">
          <a:blip r:embed="rId2"/>
          <a:srcRect l="1179"/>
          <a:stretch/>
        </p:blipFill>
        <p:spPr>
          <a:xfrm>
            <a:off x="304800" y="1905000"/>
            <a:ext cx="6386501" cy="4361778"/>
          </a:xfrm>
          <a:prstGeom prst="rect">
            <a:avLst/>
          </a:prstGeom>
        </p:spPr>
      </p:pic>
      <p:pic>
        <p:nvPicPr>
          <p:cNvPr id="3" name="Picture 2"/>
          <p:cNvPicPr>
            <a:picLocks noChangeAspect="1"/>
          </p:cNvPicPr>
          <p:nvPr/>
        </p:nvPicPr>
        <p:blipFill>
          <a:blip r:embed="rId3"/>
          <a:stretch>
            <a:fillRect/>
          </a:stretch>
        </p:blipFill>
        <p:spPr>
          <a:xfrm>
            <a:off x="304800" y="2209800"/>
            <a:ext cx="6324600" cy="4223499"/>
          </a:xfrm>
          <a:prstGeom prst="rect">
            <a:avLst/>
          </a:prstGeom>
        </p:spPr>
      </p:pic>
      <p:pic>
        <p:nvPicPr>
          <p:cNvPr id="5" name="Picture 4"/>
          <p:cNvPicPr>
            <a:picLocks noChangeAspect="1"/>
          </p:cNvPicPr>
          <p:nvPr/>
        </p:nvPicPr>
        <p:blipFill>
          <a:blip r:embed="rId4"/>
          <a:stretch>
            <a:fillRect/>
          </a:stretch>
        </p:blipFill>
        <p:spPr>
          <a:xfrm>
            <a:off x="266922" y="2103671"/>
            <a:ext cx="5833966" cy="4304202"/>
          </a:xfrm>
          <a:prstGeom prst="rect">
            <a:avLst/>
          </a:prstGeom>
        </p:spPr>
      </p:pic>
      <p:pic>
        <p:nvPicPr>
          <p:cNvPr id="7" name="Picture 6"/>
          <p:cNvPicPr>
            <a:picLocks noChangeAspect="1"/>
          </p:cNvPicPr>
          <p:nvPr/>
        </p:nvPicPr>
        <p:blipFill>
          <a:blip r:embed="rId5"/>
          <a:stretch>
            <a:fillRect/>
          </a:stretch>
        </p:blipFill>
        <p:spPr>
          <a:xfrm>
            <a:off x="318656" y="2103671"/>
            <a:ext cx="6318722" cy="4068530"/>
          </a:xfrm>
          <a:prstGeom prst="rect">
            <a:avLst/>
          </a:prstGeom>
        </p:spPr>
      </p:pic>
      <p:sp>
        <p:nvSpPr>
          <p:cNvPr id="8" name="Content Placeholder 7"/>
          <p:cNvSpPr>
            <a:spLocks noGrp="1"/>
          </p:cNvSpPr>
          <p:nvPr>
            <p:ph sz="half" idx="1"/>
          </p:nvPr>
        </p:nvSpPr>
        <p:spPr>
          <a:xfrm>
            <a:off x="152400" y="1325329"/>
            <a:ext cx="9144000" cy="4525963"/>
          </a:xfrm>
        </p:spPr>
        <p:txBody>
          <a:bodyPr/>
          <a:lstStyle/>
          <a:p>
            <a:r>
              <a:rPr lang="en-US" dirty="0" smtClean="0"/>
              <a:t>Question development and queries were more challenging than anticipated </a:t>
            </a:r>
            <a:endParaRPr lang="en-US" dirty="0"/>
          </a:p>
        </p:txBody>
      </p:sp>
      <p:sp>
        <p:nvSpPr>
          <p:cNvPr id="9" name="TextBox 8"/>
          <p:cNvSpPr txBox="1"/>
          <p:nvPr/>
        </p:nvSpPr>
        <p:spPr>
          <a:xfrm>
            <a:off x="1752600" y="1838258"/>
            <a:ext cx="2112951" cy="338554"/>
          </a:xfrm>
          <a:prstGeom prst="rect">
            <a:avLst/>
          </a:prstGeom>
          <a:solidFill>
            <a:schemeClr val="bg1"/>
          </a:solidFill>
        </p:spPr>
        <p:txBody>
          <a:bodyPr wrap="none" rtlCol="0">
            <a:spAutoFit/>
          </a:bodyPr>
          <a:lstStyle/>
          <a:p>
            <a:r>
              <a:rPr lang="en-US" sz="1600" dirty="0" smtClean="0"/>
              <a:t>Lastname, </a:t>
            </a:r>
            <a:r>
              <a:rPr lang="en-US" sz="1600" dirty="0" err="1" smtClean="0"/>
              <a:t>firstname</a:t>
            </a:r>
            <a:r>
              <a:rPr lang="en-US" sz="1600" dirty="0" smtClean="0"/>
              <a:t>     </a:t>
            </a:r>
            <a:endParaRPr lang="en-US" sz="1600" dirty="0"/>
          </a:p>
        </p:txBody>
      </p:sp>
    </p:spTree>
    <p:extLst>
      <p:ext uri="{BB962C8B-B14F-4D97-AF65-F5344CB8AC3E}">
        <p14:creationId xmlns:p14="http://schemas.microsoft.com/office/powerpoint/2010/main" val="241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t>Real time feedback on student performance changed the lecture content substantially but is not leading to a flipped classroom (yet!).</a:t>
            </a:r>
            <a:endParaRPr lang="en-US" dirty="0"/>
          </a:p>
        </p:txBody>
      </p:sp>
      <p:pic>
        <p:nvPicPr>
          <p:cNvPr id="4" name="Picture 3"/>
          <p:cNvPicPr>
            <a:picLocks noChangeAspect="1"/>
          </p:cNvPicPr>
          <p:nvPr/>
        </p:nvPicPr>
        <p:blipFill>
          <a:blip r:embed="rId2"/>
          <a:stretch>
            <a:fillRect/>
          </a:stretch>
        </p:blipFill>
        <p:spPr>
          <a:xfrm>
            <a:off x="228600" y="1447800"/>
            <a:ext cx="8484999" cy="533400"/>
          </a:xfrm>
          <a:prstGeom prst="rect">
            <a:avLst/>
          </a:prstGeom>
        </p:spPr>
      </p:pic>
      <p:pic>
        <p:nvPicPr>
          <p:cNvPr id="7" name="Picture 6"/>
          <p:cNvPicPr>
            <a:picLocks noChangeAspect="1"/>
          </p:cNvPicPr>
          <p:nvPr/>
        </p:nvPicPr>
        <p:blipFill>
          <a:blip r:embed="rId3"/>
          <a:stretch>
            <a:fillRect/>
          </a:stretch>
        </p:blipFill>
        <p:spPr>
          <a:xfrm>
            <a:off x="260927" y="2057401"/>
            <a:ext cx="4556289" cy="1828800"/>
          </a:xfrm>
          <a:prstGeom prst="rect">
            <a:avLst/>
          </a:prstGeom>
        </p:spPr>
      </p:pic>
      <p:sp>
        <p:nvSpPr>
          <p:cNvPr id="8" name="TextBox 7"/>
          <p:cNvSpPr txBox="1"/>
          <p:nvPr/>
        </p:nvSpPr>
        <p:spPr>
          <a:xfrm>
            <a:off x="260927" y="3962402"/>
            <a:ext cx="8273473" cy="646331"/>
          </a:xfrm>
          <a:prstGeom prst="rect">
            <a:avLst/>
          </a:prstGeom>
          <a:noFill/>
        </p:spPr>
        <p:txBody>
          <a:bodyPr wrap="square" rtlCol="0">
            <a:spAutoFit/>
          </a:bodyPr>
          <a:lstStyle/>
          <a:p>
            <a:r>
              <a:rPr lang="en-US" dirty="0" smtClean="0"/>
              <a:t>Debugging and student queries is a challenge!  There were 104 (mostly legitimate) queries in objective 3.</a:t>
            </a:r>
            <a:endParaRPr lang="en-US" dirty="0"/>
          </a:p>
        </p:txBody>
      </p:sp>
      <p:pic>
        <p:nvPicPr>
          <p:cNvPr id="9" name="Picture 8"/>
          <p:cNvPicPr>
            <a:picLocks noChangeAspect="1"/>
          </p:cNvPicPr>
          <p:nvPr/>
        </p:nvPicPr>
        <p:blipFill>
          <a:blip r:embed="rId4"/>
          <a:stretch>
            <a:fillRect/>
          </a:stretch>
        </p:blipFill>
        <p:spPr>
          <a:xfrm>
            <a:off x="381000" y="4684934"/>
            <a:ext cx="6324600" cy="1630618"/>
          </a:xfrm>
          <a:prstGeom prst="rect">
            <a:avLst/>
          </a:prstGeom>
        </p:spPr>
      </p:pic>
    </p:spTree>
    <p:extLst>
      <p:ext uri="{BB962C8B-B14F-4D97-AF65-F5344CB8AC3E}">
        <p14:creationId xmlns:p14="http://schemas.microsoft.com/office/powerpoint/2010/main" val="541299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t>Student feedback thus far …</a:t>
            </a:r>
            <a:endParaRPr lang="en-US" dirty="0"/>
          </a:p>
        </p:txBody>
      </p:sp>
      <p:sp>
        <p:nvSpPr>
          <p:cNvPr id="6" name="Content Placeholder 5"/>
          <p:cNvSpPr>
            <a:spLocks noGrp="1"/>
          </p:cNvSpPr>
          <p:nvPr>
            <p:ph sz="half" idx="1"/>
          </p:nvPr>
        </p:nvSpPr>
        <p:spPr>
          <a:xfrm>
            <a:off x="304800" y="914400"/>
            <a:ext cx="8343728" cy="4525963"/>
          </a:xfrm>
        </p:spPr>
        <p:txBody>
          <a:bodyPr>
            <a:normAutofit fontScale="85000" lnSpcReduction="20000"/>
          </a:bodyPr>
          <a:lstStyle/>
          <a:p>
            <a:r>
              <a:rPr lang="en-US" dirty="0" smtClean="0"/>
              <a:t>“I </a:t>
            </a:r>
            <a:r>
              <a:rPr lang="en-US" dirty="0"/>
              <a:t>like that I can receive live feedback with a full solution for </a:t>
            </a:r>
            <a:r>
              <a:rPr lang="en-US" dirty="0" smtClean="0"/>
              <a:t>problems</a:t>
            </a:r>
          </a:p>
          <a:p>
            <a:r>
              <a:rPr lang="en-US" dirty="0" smtClean="0"/>
              <a:t>that I </a:t>
            </a:r>
            <a:r>
              <a:rPr lang="en-US" dirty="0"/>
              <a:t>get wrong which helps me improve throughout the assignment</a:t>
            </a:r>
            <a:r>
              <a:rPr lang="en-US" dirty="0" smtClean="0"/>
              <a:t>.”</a:t>
            </a:r>
            <a:r>
              <a:rPr lang="en-US" dirty="0"/>
              <a:t> </a:t>
            </a:r>
            <a:endParaRPr lang="en-US" dirty="0" smtClean="0"/>
          </a:p>
          <a:p>
            <a:endParaRPr lang="en-US" dirty="0"/>
          </a:p>
          <a:p>
            <a:r>
              <a:rPr lang="en-US" dirty="0" smtClean="0"/>
              <a:t>“The </a:t>
            </a:r>
            <a:r>
              <a:rPr lang="en-US" dirty="0"/>
              <a:t>structure of the class has made it one of the best </a:t>
            </a:r>
            <a:r>
              <a:rPr lang="en-US" dirty="0" smtClean="0"/>
              <a:t>engineering</a:t>
            </a:r>
          </a:p>
          <a:p>
            <a:r>
              <a:rPr lang="en-US" dirty="0" smtClean="0"/>
              <a:t>classes </a:t>
            </a:r>
            <a:r>
              <a:rPr lang="en-US" dirty="0"/>
              <a:t>I have ever attended</a:t>
            </a:r>
            <a:r>
              <a:rPr lang="en-US" dirty="0" smtClean="0"/>
              <a:t>.”</a:t>
            </a:r>
          </a:p>
          <a:p>
            <a:endParaRPr lang="en-US" dirty="0"/>
          </a:p>
          <a:p>
            <a:r>
              <a:rPr lang="en-US" dirty="0"/>
              <a:t> "The </a:t>
            </a:r>
            <a:r>
              <a:rPr lang="en-US" dirty="0" err="1"/>
              <a:t>RealizIt</a:t>
            </a:r>
            <a:r>
              <a:rPr lang="en-US" dirty="0"/>
              <a:t> system is extremely helpful in enhancing my learning </a:t>
            </a:r>
            <a:r>
              <a:rPr lang="en-US" dirty="0" smtClean="0"/>
              <a:t>of</a:t>
            </a:r>
          </a:p>
          <a:p>
            <a:r>
              <a:rPr lang="en-US" dirty="0" smtClean="0"/>
              <a:t>Dynamics</a:t>
            </a:r>
            <a:r>
              <a:rPr lang="en-US" dirty="0"/>
              <a:t>. Although it does take more time than other forms of </a:t>
            </a:r>
            <a:r>
              <a:rPr lang="en-US" dirty="0" smtClean="0"/>
              <a:t>learning,</a:t>
            </a:r>
          </a:p>
          <a:p>
            <a:r>
              <a:rPr lang="en-US" dirty="0" smtClean="0"/>
              <a:t>I </a:t>
            </a:r>
            <a:r>
              <a:rPr lang="en-US" dirty="0"/>
              <a:t>feel like my knowledge of the topics for this class wouldn't be as high </a:t>
            </a:r>
            <a:r>
              <a:rPr lang="en-US" dirty="0" smtClean="0"/>
              <a:t>if</a:t>
            </a:r>
          </a:p>
          <a:p>
            <a:r>
              <a:rPr lang="en-US" dirty="0" smtClean="0"/>
              <a:t>I </a:t>
            </a:r>
            <a:r>
              <a:rPr lang="en-US" dirty="0"/>
              <a:t>wasn't using this system. It gives me the ability to pace myself which </a:t>
            </a:r>
            <a:r>
              <a:rPr lang="en-US" dirty="0" smtClean="0"/>
              <a:t>is</a:t>
            </a:r>
          </a:p>
          <a:p>
            <a:r>
              <a:rPr lang="en-US" dirty="0" smtClean="0"/>
              <a:t>great </a:t>
            </a:r>
            <a:r>
              <a:rPr lang="en-US" dirty="0"/>
              <a:t>especially since I have a busy schedule. I wish other classes </a:t>
            </a:r>
            <a:r>
              <a:rPr lang="en-US" dirty="0" smtClean="0"/>
              <a:t>had</a:t>
            </a:r>
          </a:p>
          <a:p>
            <a:r>
              <a:rPr lang="en-US" dirty="0" smtClean="0"/>
              <a:t>something </a:t>
            </a:r>
            <a:r>
              <a:rPr lang="en-US" dirty="0"/>
              <a:t>like this." </a:t>
            </a:r>
            <a:endParaRPr lang="en-US" dirty="0"/>
          </a:p>
          <a:p>
            <a:endParaRPr lang="en-US" dirty="0" smtClean="0"/>
          </a:p>
          <a:p>
            <a:r>
              <a:rPr lang="en-US" dirty="0" smtClean="0"/>
              <a:t>“Realize </a:t>
            </a:r>
            <a:r>
              <a:rPr lang="en-US" dirty="0"/>
              <a:t>IT is a great learning tool to learn new material but the only draw back is </a:t>
            </a:r>
            <a:r>
              <a:rPr lang="en-US" dirty="0" smtClean="0"/>
              <a:t>the</a:t>
            </a:r>
          </a:p>
          <a:p>
            <a:r>
              <a:rPr lang="en-US" dirty="0" smtClean="0"/>
              <a:t>amount </a:t>
            </a:r>
            <a:r>
              <a:rPr lang="en-US" dirty="0"/>
              <a:t>of error that the program has when inputting </a:t>
            </a:r>
            <a:r>
              <a:rPr lang="en-US" dirty="0" smtClean="0"/>
              <a:t>answers.”</a:t>
            </a:r>
            <a:r>
              <a:rPr lang="en-US" dirty="0"/>
              <a:t> </a:t>
            </a:r>
            <a:endParaRPr lang="en-US" dirty="0" smtClean="0"/>
          </a:p>
          <a:p>
            <a:endParaRPr lang="en-US" dirty="0"/>
          </a:p>
          <a:p>
            <a:r>
              <a:rPr lang="en-US" dirty="0" smtClean="0"/>
              <a:t>Great start.  Debugging of content is still needed and is occurring continually.</a:t>
            </a:r>
          </a:p>
          <a:p>
            <a:endParaRPr lang="en-US" dirty="0" smtClean="0"/>
          </a:p>
          <a:p>
            <a:endParaRPr lang="en-US" dirty="0"/>
          </a:p>
          <a:p>
            <a:endParaRPr lang="en-US" dirty="0"/>
          </a:p>
        </p:txBody>
      </p:sp>
    </p:spTree>
    <p:extLst>
      <p:ext uri="{BB962C8B-B14F-4D97-AF65-F5344CB8AC3E}">
        <p14:creationId xmlns:p14="http://schemas.microsoft.com/office/powerpoint/2010/main" val="61730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dirty="0" smtClean="0"/>
              <a:t>Concluding comments </a:t>
            </a:r>
            <a:r>
              <a:rPr lang="en-US" dirty="0" smtClean="0"/>
              <a:t>and future work.</a:t>
            </a:r>
            <a:endParaRPr lang="en-US" dirty="0"/>
          </a:p>
        </p:txBody>
      </p:sp>
      <p:sp>
        <p:nvSpPr>
          <p:cNvPr id="6" name="Content Placeholder 5"/>
          <p:cNvSpPr>
            <a:spLocks noGrp="1"/>
          </p:cNvSpPr>
          <p:nvPr>
            <p:ph sz="half" idx="1"/>
          </p:nvPr>
        </p:nvSpPr>
        <p:spPr>
          <a:xfrm>
            <a:off x="228600" y="1066800"/>
            <a:ext cx="8343728" cy="4525963"/>
          </a:xfrm>
        </p:spPr>
        <p:txBody>
          <a:bodyPr/>
          <a:lstStyle/>
          <a:p>
            <a:pPr>
              <a:buFont typeface="Arial" panose="020B0604020202020204" pitchFamily="34" charset="0"/>
              <a:buChar char="•"/>
            </a:pPr>
            <a:r>
              <a:rPr lang="en-US" sz="1800" dirty="0" smtClean="0"/>
              <a:t>We have implemented approximately one-third of the course with very positive feedback from the students.</a:t>
            </a:r>
          </a:p>
          <a:p>
            <a:pPr>
              <a:buFont typeface="Arial" panose="020B0604020202020204" pitchFamily="34" charset="0"/>
              <a:buChar char="•"/>
            </a:pPr>
            <a:r>
              <a:rPr lang="en-US" sz="1800" dirty="0" smtClean="0"/>
              <a:t>Implementation has been challenging with 124 mechanical engineering juniors</a:t>
            </a:r>
          </a:p>
          <a:p>
            <a:pPr lvl="1">
              <a:buFontTx/>
              <a:buChar char="-"/>
            </a:pPr>
            <a:r>
              <a:rPr lang="en-US" sz="1600" dirty="0" smtClean="0"/>
              <a:t>We alpha-tested questions in MATLAB and with 5 students, but there are many possible ways things can go wrong</a:t>
            </a:r>
          </a:p>
          <a:p>
            <a:pPr lvl="1">
              <a:buFontTx/>
              <a:buChar char="-"/>
            </a:pPr>
            <a:r>
              <a:rPr lang="en-US" sz="1600" dirty="0" smtClean="0"/>
              <a:t>Legitimate question faults are few but even one generates a large number of queries</a:t>
            </a:r>
          </a:p>
          <a:p>
            <a:pPr lvl="1">
              <a:buFontTx/>
              <a:buChar char="-"/>
            </a:pPr>
            <a:r>
              <a:rPr lang="en-US" sz="1600" dirty="0" smtClean="0"/>
              <a:t>At this level, the questions require a lot of debugging and that can’t be done without beta-testing on real students</a:t>
            </a:r>
          </a:p>
          <a:p>
            <a:pPr marL="285750" indent="-285750">
              <a:buFont typeface="Arial" panose="020B0604020202020204" pitchFamily="34" charset="0"/>
              <a:buChar char="•"/>
            </a:pPr>
            <a:r>
              <a:rPr lang="en-US" sz="1800" dirty="0" smtClean="0"/>
              <a:t>Need a more efficient method of testing algebraic permutations – one question may have 50 different correct ways to write the answer!</a:t>
            </a:r>
          </a:p>
          <a:p>
            <a:pPr marL="285750" indent="-285750">
              <a:buFont typeface="Arial" panose="020B0604020202020204" pitchFamily="34" charset="0"/>
              <a:buChar char="•"/>
            </a:pPr>
            <a:r>
              <a:rPr lang="en-US" sz="1800" dirty="0" smtClean="0"/>
              <a:t>Quantitative evaluation: Exam 1 performance, homework turn-in rates</a:t>
            </a:r>
          </a:p>
          <a:p>
            <a:pPr marL="285750" indent="-285750">
              <a:buFont typeface="Arial" panose="020B0604020202020204" pitchFamily="34" charset="0"/>
              <a:buChar char="•"/>
            </a:pPr>
            <a:r>
              <a:rPr lang="en-US" sz="1800" dirty="0" smtClean="0"/>
              <a:t>Next steps are to implement 7 more modules and test again in Fall 2019 with a smaller section.</a:t>
            </a:r>
          </a:p>
          <a:p>
            <a:pPr marL="285750" indent="-285750">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4140430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talk describes the early implementation of an Adaptive Learning System in Engineering Dynamics/System Dynamics in Mechanical Engineering at UNC Charlotte using the </a:t>
            </a:r>
            <a:r>
              <a:rPr lang="en-US" dirty="0" err="1" smtClean="0"/>
              <a:t>RealizIT</a:t>
            </a:r>
            <a:r>
              <a:rPr lang="en-US" dirty="0" smtClean="0"/>
              <a:t> system. </a:t>
            </a:r>
            <a:endParaRPr lang="en-US" dirty="0"/>
          </a:p>
        </p:txBody>
      </p:sp>
      <p:sp>
        <p:nvSpPr>
          <p:cNvPr id="5" name="Content Placeholder 2"/>
          <p:cNvSpPr>
            <a:spLocks noGrp="1"/>
          </p:cNvSpPr>
          <p:nvPr>
            <p:ph sz="half" idx="1" hasCustomPrompt="1"/>
          </p:nvPr>
        </p:nvSpPr>
        <p:spPr>
          <a:xfrm>
            <a:off x="152400" y="1447800"/>
            <a:ext cx="8343728" cy="4525963"/>
          </a:xfrm>
        </p:spPr>
        <p:txBody>
          <a:bodyPr>
            <a:normAutofit/>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b="1" dirty="0" smtClean="0"/>
              <a:t>Organization</a:t>
            </a:r>
          </a:p>
          <a:p>
            <a:pPr lvl="1"/>
            <a:r>
              <a:rPr lang="en-US" dirty="0" smtClean="0"/>
              <a:t>What is Engineering Dynamics/System Dynamics?</a:t>
            </a:r>
          </a:p>
          <a:p>
            <a:pPr lvl="1"/>
            <a:r>
              <a:rPr lang="en-US" dirty="0" smtClean="0"/>
              <a:t>Why did we choose Adaptive Learning?</a:t>
            </a:r>
          </a:p>
          <a:p>
            <a:pPr lvl="1"/>
            <a:r>
              <a:rPr lang="en-US" dirty="0" smtClean="0"/>
              <a:t>Partners</a:t>
            </a:r>
          </a:p>
          <a:p>
            <a:pPr lvl="1"/>
            <a:r>
              <a:rPr lang="en-US" dirty="0" smtClean="0"/>
              <a:t>Course Development and Implementation</a:t>
            </a:r>
          </a:p>
          <a:p>
            <a:pPr lvl="2"/>
            <a:r>
              <a:rPr lang="en-US" sz="1800" dirty="0" smtClean="0"/>
              <a:t>Module development</a:t>
            </a:r>
          </a:p>
          <a:p>
            <a:pPr lvl="2"/>
            <a:r>
              <a:rPr lang="en-US" sz="1800" dirty="0" smtClean="0"/>
              <a:t>Integration of software tools</a:t>
            </a:r>
          </a:p>
          <a:p>
            <a:pPr lvl="1"/>
            <a:r>
              <a:rPr lang="en-US" dirty="0" smtClean="0"/>
              <a:t>Preliminary results of the pilot implementation</a:t>
            </a:r>
          </a:p>
          <a:p>
            <a:pPr lvl="1"/>
            <a:r>
              <a:rPr lang="en-US" dirty="0" smtClean="0"/>
              <a:t>Conclusions and next steps</a:t>
            </a:r>
          </a:p>
        </p:txBody>
      </p:sp>
    </p:spTree>
    <p:extLst>
      <p:ext uri="{BB962C8B-B14F-4D97-AF65-F5344CB8AC3E}">
        <p14:creationId xmlns:p14="http://schemas.microsoft.com/office/powerpoint/2010/main" val="791529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3" y="11545"/>
            <a:ext cx="9144000" cy="1283855"/>
          </a:xfrm>
        </p:spPr>
        <p:txBody>
          <a:bodyPr>
            <a:normAutofit/>
          </a:bodyPr>
          <a:lstStyle/>
          <a:p>
            <a:pPr algn="l"/>
            <a:r>
              <a:rPr lang="en-US" b="0" dirty="0" smtClean="0"/>
              <a:t>Engineering Dynamics is a core junior level course in engineering curricula that teaches the fundamentals of dynamic modeling of engineering systems with differential equations.</a:t>
            </a:r>
            <a:endParaRPr lang="en-US" b="0" dirty="0"/>
          </a:p>
        </p:txBody>
      </p:sp>
      <p:sp>
        <p:nvSpPr>
          <p:cNvPr id="5" name="Content Placeholder 4"/>
          <p:cNvSpPr>
            <a:spLocks noGrp="1"/>
          </p:cNvSpPr>
          <p:nvPr>
            <p:ph sz="half" idx="1"/>
          </p:nvPr>
        </p:nvSpPr>
        <p:spPr>
          <a:xfrm>
            <a:off x="11544" y="1295400"/>
            <a:ext cx="9132455" cy="4525963"/>
          </a:xfrm>
        </p:spPr>
        <p:txBody>
          <a:bodyPr>
            <a:normAutofit/>
          </a:bodyPr>
          <a:lstStyle/>
          <a:p>
            <a:r>
              <a:rPr lang="en-US" sz="1800" u="sng" dirty="0" smtClean="0"/>
              <a:t>Mechanical engineering applications:</a:t>
            </a:r>
            <a:r>
              <a:rPr lang="en-US" sz="1800" dirty="0" smtClean="0"/>
              <a:t> Vehicle suspensions, Aircraft/spacecraft control,</a:t>
            </a:r>
          </a:p>
          <a:p>
            <a:r>
              <a:rPr lang="en-US" sz="1800" dirty="0" smtClean="0"/>
              <a:t>Robotics, Manufacturing, …</a:t>
            </a:r>
          </a:p>
          <a:p>
            <a:r>
              <a:rPr lang="en-US" sz="1800" u="sng" dirty="0" smtClean="0"/>
              <a:t>Topics:</a:t>
            </a:r>
            <a:r>
              <a:rPr lang="en-US" sz="1800" dirty="0" smtClean="0"/>
              <a:t> Mechanical oscillators (linear/rotational), Electric circuits, Motors, Generators,</a:t>
            </a:r>
          </a:p>
          <a:p>
            <a:r>
              <a:rPr lang="en-US" sz="1800" dirty="0" smtClean="0"/>
              <a:t>Thermal Systems, Fluidic systems, …</a:t>
            </a:r>
          </a:p>
          <a:p>
            <a:r>
              <a:rPr lang="en-US" sz="1800" u="sng" dirty="0" smtClean="0"/>
              <a:t>Mathematical underpinnings:</a:t>
            </a:r>
            <a:r>
              <a:rPr lang="en-US" sz="1800" dirty="0" smtClean="0"/>
              <a:t> Linear Differential Equations</a:t>
            </a:r>
          </a:p>
        </p:txBody>
      </p:sp>
      <p:sp>
        <p:nvSpPr>
          <p:cNvPr id="6" name="Rectangle 5"/>
          <p:cNvSpPr/>
          <p:nvPr/>
        </p:nvSpPr>
        <p:spPr>
          <a:xfrm>
            <a:off x="215021" y="5864423"/>
            <a:ext cx="3955409" cy="307777"/>
          </a:xfrm>
          <a:prstGeom prst="rect">
            <a:avLst/>
          </a:prstGeom>
        </p:spPr>
        <p:txBody>
          <a:bodyPr wrap="square">
            <a:spAutoFit/>
          </a:bodyPr>
          <a:lstStyle/>
          <a:p>
            <a:r>
              <a:rPr lang="en-US" sz="1400" dirty="0">
                <a:hlinkClick r:id="rId3"/>
              </a:rPr>
              <a:t>https://www.youtube.com/watch?v=_</a:t>
            </a:r>
            <a:r>
              <a:rPr lang="en-US" sz="1400" dirty="0" smtClean="0">
                <a:hlinkClick r:id="rId3"/>
              </a:rPr>
              <a:t>SPflUyT1rQ</a:t>
            </a:r>
            <a:r>
              <a:rPr lang="en-US" sz="1400" dirty="0" smtClean="0"/>
              <a:t> </a:t>
            </a:r>
            <a:endParaRPr lang="en-US" sz="1400" dirty="0"/>
          </a:p>
        </p:txBody>
      </p:sp>
      <p:pic>
        <p:nvPicPr>
          <p:cNvPr id="7" name="_SPflUyT1rQ"/>
          <p:cNvPicPr>
            <a:picLocks noRot="1" noChangeAspect="1"/>
          </p:cNvPicPr>
          <p:nvPr>
            <a:videoFile r:link="rId1"/>
          </p:nvPr>
        </p:nvPicPr>
        <p:blipFill>
          <a:blip r:embed="rId4"/>
          <a:stretch>
            <a:fillRect/>
          </a:stretch>
        </p:blipFill>
        <p:spPr>
          <a:xfrm>
            <a:off x="304800" y="3734054"/>
            <a:ext cx="3657600" cy="2057400"/>
          </a:xfrm>
          <a:prstGeom prst="rect">
            <a:avLst/>
          </a:prstGeom>
        </p:spPr>
      </p:pic>
      <p:pic>
        <p:nvPicPr>
          <p:cNvPr id="8" name="Picture 7"/>
          <p:cNvPicPr>
            <a:picLocks noChangeAspect="1"/>
          </p:cNvPicPr>
          <p:nvPr/>
        </p:nvPicPr>
        <p:blipFill>
          <a:blip r:embed="rId5"/>
          <a:stretch>
            <a:fillRect/>
          </a:stretch>
        </p:blipFill>
        <p:spPr>
          <a:xfrm>
            <a:off x="4207374" y="3581400"/>
            <a:ext cx="4252741" cy="2101788"/>
          </a:xfrm>
          <a:prstGeom prst="rect">
            <a:avLst/>
          </a:prstGeom>
        </p:spPr>
      </p:pic>
      <p:sp>
        <p:nvSpPr>
          <p:cNvPr id="9" name="TextBox 8"/>
          <p:cNvSpPr txBox="1"/>
          <p:nvPr/>
        </p:nvSpPr>
        <p:spPr>
          <a:xfrm>
            <a:off x="5334000" y="3169008"/>
            <a:ext cx="1750800" cy="369332"/>
          </a:xfrm>
          <a:prstGeom prst="rect">
            <a:avLst/>
          </a:prstGeom>
          <a:solidFill>
            <a:schemeClr val="tx1"/>
          </a:solidFill>
        </p:spPr>
        <p:txBody>
          <a:bodyPr wrap="none" rtlCol="0">
            <a:spAutoFit/>
          </a:bodyPr>
          <a:lstStyle/>
          <a:p>
            <a:r>
              <a:rPr lang="en-US" dirty="0" smtClean="0">
                <a:solidFill>
                  <a:schemeClr val="bg1"/>
                </a:solidFill>
              </a:rPr>
              <a:t>Dynamic Models</a:t>
            </a:r>
            <a:endParaRPr lang="en-US" dirty="0">
              <a:solidFill>
                <a:schemeClr val="bg1"/>
              </a:solidFill>
            </a:endParaRPr>
          </a:p>
        </p:txBody>
      </p:sp>
      <p:sp>
        <p:nvSpPr>
          <p:cNvPr id="11" name="TextBox 10"/>
          <p:cNvSpPr txBox="1"/>
          <p:nvPr/>
        </p:nvSpPr>
        <p:spPr>
          <a:xfrm>
            <a:off x="925464" y="3214599"/>
            <a:ext cx="2106282" cy="369332"/>
          </a:xfrm>
          <a:prstGeom prst="rect">
            <a:avLst/>
          </a:prstGeom>
          <a:solidFill>
            <a:schemeClr val="tx1"/>
          </a:solidFill>
        </p:spPr>
        <p:txBody>
          <a:bodyPr wrap="none" rtlCol="0">
            <a:spAutoFit/>
          </a:bodyPr>
          <a:lstStyle/>
          <a:p>
            <a:r>
              <a:rPr lang="en-US" dirty="0" smtClean="0">
                <a:solidFill>
                  <a:schemeClr val="bg1"/>
                </a:solidFill>
              </a:rPr>
              <a:t>Engineering Systems</a:t>
            </a:r>
            <a:endParaRPr lang="en-US" dirty="0">
              <a:solidFill>
                <a:schemeClr val="bg1"/>
              </a:solidFill>
            </a:endParaRPr>
          </a:p>
        </p:txBody>
      </p:sp>
      <mc:AlternateContent xmlns:mc="http://schemas.openxmlformats.org/markup-compatibility/2006" xmlns:a14="http://schemas.microsoft.com/office/drawing/2010/main">
        <mc:Choice Requires="a14">
          <p:sp>
            <p:nvSpPr>
              <p:cNvPr id="10" name="TextBox 9"/>
              <p:cNvSpPr txBox="1"/>
              <p:nvPr/>
            </p:nvSpPr>
            <p:spPr>
              <a:xfrm>
                <a:off x="5682111" y="5431112"/>
                <a:ext cx="2535887" cy="2769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𝜁</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𝑛</m:t>
                          </m:r>
                        </m:sub>
                      </m:sSub>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𝑛</m:t>
                          </m:r>
                        </m:sub>
                        <m:sup>
                          <m:r>
                            <a:rPr lang="en-US" b="0" i="1" smtClean="0">
                              <a:latin typeface="Cambria Math" panose="02040503050406030204" pitchFamily="18" charset="0"/>
                            </a:rPr>
                            <m:t>2</m:t>
                          </m:r>
                        </m:sup>
                      </m:sSubSup>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682111" y="5431112"/>
                <a:ext cx="2535887" cy="276999"/>
              </a:xfrm>
              <a:prstGeom prst="rect">
                <a:avLst/>
              </a:prstGeom>
              <a:blipFill>
                <a:blip r:embed="rId6"/>
                <a:stretch>
                  <a:fillRect l="-718" t="-2128" r="-2632" b="-31915"/>
                </a:stretch>
              </a:blipFill>
              <a:ln>
                <a:solidFill>
                  <a:schemeClr val="tx1"/>
                </a:solidFill>
              </a:ln>
            </p:spPr>
            <p:txBody>
              <a:bodyPr/>
              <a:lstStyle/>
              <a:p>
                <a:r>
                  <a:rPr lang="en-US">
                    <a:noFill/>
                  </a:rPr>
                  <a:t> </a:t>
                </a:r>
              </a:p>
            </p:txBody>
          </p:sp>
        </mc:Fallback>
      </mc:AlternateContent>
      <p:grpSp>
        <p:nvGrpSpPr>
          <p:cNvPr id="4" name="Group 3"/>
          <p:cNvGrpSpPr/>
          <p:nvPr/>
        </p:nvGrpSpPr>
        <p:grpSpPr>
          <a:xfrm>
            <a:off x="4227473" y="3071619"/>
            <a:ext cx="4619332" cy="2930528"/>
            <a:chOff x="4210206" y="2933895"/>
            <a:chExt cx="4619332" cy="2930528"/>
          </a:xfrm>
        </p:grpSpPr>
        <p:grpSp>
          <p:nvGrpSpPr>
            <p:cNvPr id="14" name="Group 13"/>
            <p:cNvGrpSpPr/>
            <p:nvPr/>
          </p:nvGrpSpPr>
          <p:grpSpPr>
            <a:xfrm>
              <a:off x="4210206" y="2933895"/>
              <a:ext cx="4619332" cy="2930528"/>
              <a:chOff x="7805582" y="653472"/>
              <a:chExt cx="3685206" cy="2930528"/>
            </a:xfrm>
          </p:grpSpPr>
          <p:pic>
            <p:nvPicPr>
              <p:cNvPr id="12" name="Picture 11"/>
              <p:cNvPicPr>
                <a:picLocks noChangeAspect="1"/>
              </p:cNvPicPr>
              <p:nvPr/>
            </p:nvPicPr>
            <p:blipFill>
              <a:blip r:embed="rId7"/>
              <a:stretch>
                <a:fillRect/>
              </a:stretch>
            </p:blipFill>
            <p:spPr>
              <a:xfrm>
                <a:off x="7805582" y="653472"/>
                <a:ext cx="3509396" cy="2930528"/>
              </a:xfrm>
              <a:prstGeom prst="rect">
                <a:avLst/>
              </a:prstGeom>
            </p:spPr>
          </p:pic>
          <p:sp>
            <p:nvSpPr>
              <p:cNvPr id="13" name="TextBox 12"/>
              <p:cNvSpPr txBox="1"/>
              <p:nvPr/>
            </p:nvSpPr>
            <p:spPr>
              <a:xfrm>
                <a:off x="8846901" y="1084299"/>
                <a:ext cx="2643887" cy="369332"/>
              </a:xfrm>
              <a:prstGeom prst="rect">
                <a:avLst/>
              </a:prstGeom>
              <a:solidFill>
                <a:schemeClr val="tx1"/>
              </a:solidFill>
            </p:spPr>
            <p:txBody>
              <a:bodyPr wrap="square" rtlCol="0">
                <a:spAutoFit/>
              </a:bodyPr>
              <a:lstStyle/>
              <a:p>
                <a:r>
                  <a:rPr lang="en-US" dirty="0" smtClean="0">
                    <a:solidFill>
                      <a:schemeClr val="bg1"/>
                    </a:solidFill>
                  </a:rPr>
                  <a:t>Typical Types Dynamic Behavior</a:t>
                </a:r>
                <a:endParaRPr lang="en-US" dirty="0">
                  <a:solidFill>
                    <a:schemeClr val="bg1"/>
                  </a:solidFill>
                </a:endParaRPr>
              </a:p>
            </p:txBody>
          </p:sp>
        </p:grpSp>
        <p:sp>
          <p:nvSpPr>
            <p:cNvPr id="3" name="TextBox 2"/>
            <p:cNvSpPr txBox="1"/>
            <p:nvPr/>
          </p:nvSpPr>
          <p:spPr>
            <a:xfrm>
              <a:off x="6747243" y="4593042"/>
              <a:ext cx="1173719" cy="369332"/>
            </a:xfrm>
            <a:prstGeom prst="rect">
              <a:avLst/>
            </a:prstGeom>
            <a:noFill/>
          </p:spPr>
          <p:txBody>
            <a:bodyPr wrap="none" rtlCol="0">
              <a:spAutoFit/>
            </a:bodyPr>
            <a:lstStyle/>
            <a:p>
              <a:r>
                <a:rPr lang="en-US" dirty="0" smtClean="0">
                  <a:solidFill>
                    <a:srgbClr val="0000FF"/>
                  </a:solidFill>
                </a:rPr>
                <a:t>Oscillatory</a:t>
              </a:r>
              <a:endParaRPr lang="en-US" dirty="0">
                <a:solidFill>
                  <a:srgbClr val="0000FF"/>
                </a:solidFill>
              </a:endParaRPr>
            </a:p>
          </p:txBody>
        </p:sp>
      </p:grpSp>
      <p:grpSp>
        <p:nvGrpSpPr>
          <p:cNvPr id="18" name="Group 17"/>
          <p:cNvGrpSpPr/>
          <p:nvPr/>
        </p:nvGrpSpPr>
        <p:grpSpPr>
          <a:xfrm>
            <a:off x="4280700" y="3142198"/>
            <a:ext cx="4581293" cy="2889283"/>
            <a:chOff x="293014" y="568139"/>
            <a:chExt cx="4581293" cy="2889283"/>
          </a:xfrm>
        </p:grpSpPr>
        <p:pic>
          <p:nvPicPr>
            <p:cNvPr id="15" name="Picture 14"/>
            <p:cNvPicPr>
              <a:picLocks noChangeAspect="1"/>
            </p:cNvPicPr>
            <p:nvPr/>
          </p:nvPicPr>
          <p:blipFill>
            <a:blip r:embed="rId8"/>
            <a:stretch>
              <a:fillRect/>
            </a:stretch>
          </p:blipFill>
          <p:spPr>
            <a:xfrm>
              <a:off x="293014" y="568139"/>
              <a:ext cx="4382778" cy="2889283"/>
            </a:xfrm>
            <a:prstGeom prst="rect">
              <a:avLst/>
            </a:prstGeom>
          </p:spPr>
        </p:pic>
        <p:sp>
          <p:nvSpPr>
            <p:cNvPr id="16" name="TextBox 15"/>
            <p:cNvSpPr txBox="1"/>
            <p:nvPr/>
          </p:nvSpPr>
          <p:spPr>
            <a:xfrm>
              <a:off x="1560248" y="928778"/>
              <a:ext cx="3314059" cy="369332"/>
            </a:xfrm>
            <a:prstGeom prst="rect">
              <a:avLst/>
            </a:prstGeom>
            <a:solidFill>
              <a:schemeClr val="tx1"/>
            </a:solidFill>
          </p:spPr>
          <p:txBody>
            <a:bodyPr wrap="square" rtlCol="0">
              <a:spAutoFit/>
            </a:bodyPr>
            <a:lstStyle/>
            <a:p>
              <a:r>
                <a:rPr lang="en-US" dirty="0" smtClean="0">
                  <a:solidFill>
                    <a:schemeClr val="bg1"/>
                  </a:solidFill>
                </a:rPr>
                <a:t>Typical Types Dynamic Behavior</a:t>
              </a:r>
              <a:endParaRPr lang="en-US" dirty="0">
                <a:solidFill>
                  <a:schemeClr val="bg1"/>
                </a:solidFill>
              </a:endParaRPr>
            </a:p>
          </p:txBody>
        </p:sp>
        <p:sp>
          <p:nvSpPr>
            <p:cNvPr id="17" name="TextBox 16"/>
            <p:cNvSpPr txBox="1"/>
            <p:nvPr/>
          </p:nvSpPr>
          <p:spPr>
            <a:xfrm>
              <a:off x="2348504" y="1455826"/>
              <a:ext cx="1636987" cy="369332"/>
            </a:xfrm>
            <a:prstGeom prst="rect">
              <a:avLst/>
            </a:prstGeom>
            <a:noFill/>
          </p:spPr>
          <p:txBody>
            <a:bodyPr wrap="none" rtlCol="0">
              <a:spAutoFit/>
            </a:bodyPr>
            <a:lstStyle/>
            <a:p>
              <a:r>
                <a:rPr lang="en-US" dirty="0" smtClean="0">
                  <a:solidFill>
                    <a:srgbClr val="0000FF"/>
                  </a:solidFill>
                </a:rPr>
                <a:t>Non-oscillatory</a:t>
              </a:r>
              <a:endParaRPr lang="en-US" dirty="0">
                <a:solidFill>
                  <a:srgbClr val="0000FF"/>
                </a:solidFill>
              </a:endParaRPr>
            </a:p>
          </p:txBody>
        </p:sp>
      </p:grpSp>
    </p:spTree>
    <p:extLst>
      <p:ext uri="{BB962C8B-B14F-4D97-AF65-F5344CB8AC3E}">
        <p14:creationId xmlns:p14="http://schemas.microsoft.com/office/powerpoint/2010/main" val="8236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78448" y="2121932"/>
            <a:ext cx="4620891" cy="3009733"/>
          </a:xfrm>
          <a:prstGeom prst="rect">
            <a:avLst/>
          </a:prstGeom>
        </p:spPr>
      </p:pic>
      <p:sp>
        <p:nvSpPr>
          <p:cNvPr id="2" name="Title 1"/>
          <p:cNvSpPr>
            <a:spLocks noGrp="1"/>
          </p:cNvSpPr>
          <p:nvPr>
            <p:ph type="title"/>
          </p:nvPr>
        </p:nvSpPr>
        <p:spPr>
          <a:xfrm>
            <a:off x="0" y="0"/>
            <a:ext cx="9144000" cy="1219200"/>
          </a:xfrm>
        </p:spPr>
        <p:txBody>
          <a:bodyPr>
            <a:normAutofit fontScale="90000"/>
          </a:bodyPr>
          <a:lstStyle/>
          <a:p>
            <a:r>
              <a:rPr lang="en-US" dirty="0" smtClean="0"/>
              <a:t>We chose Adaptive Learning for this course because it: (1) requires practice of mathematical tools and problems amenable to randomization; and (2) traditional methods break down for large classes. </a:t>
            </a:r>
            <a:endParaRPr lang="en-US" dirty="0"/>
          </a:p>
        </p:txBody>
      </p:sp>
      <p:sp>
        <p:nvSpPr>
          <p:cNvPr id="5" name="Content Placeholder 2"/>
          <p:cNvSpPr>
            <a:spLocks noGrp="1"/>
          </p:cNvSpPr>
          <p:nvPr>
            <p:ph sz="half" idx="1" hasCustomPrompt="1"/>
          </p:nvPr>
        </p:nvSpPr>
        <p:spPr>
          <a:xfrm>
            <a:off x="152400" y="1447800"/>
            <a:ext cx="4191000" cy="5029200"/>
          </a:xfrm>
        </p:spPr>
        <p:txBody>
          <a:bodyPr>
            <a:normAutofit lnSpcReduction="10000"/>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b="1" dirty="0" smtClean="0"/>
              <a:t>Why Adaptive Learning?</a:t>
            </a:r>
          </a:p>
          <a:p>
            <a:pPr lvl="1"/>
            <a:r>
              <a:rPr lang="en-US" dirty="0" smtClean="0"/>
              <a:t>Rapid Growth</a:t>
            </a:r>
          </a:p>
          <a:p>
            <a:pPr lvl="1"/>
            <a:r>
              <a:rPr lang="en-US" dirty="0" smtClean="0"/>
              <a:t>Large Classes </a:t>
            </a:r>
          </a:p>
          <a:p>
            <a:pPr lvl="2"/>
            <a:r>
              <a:rPr lang="en-US" sz="1800" dirty="0" smtClean="0"/>
              <a:t>Fall 2003 – One section (42)</a:t>
            </a:r>
          </a:p>
          <a:p>
            <a:pPr lvl="2"/>
            <a:r>
              <a:rPr lang="en-US" sz="1800" dirty="0" smtClean="0"/>
              <a:t>Fall 2019 – One Section (124)</a:t>
            </a:r>
          </a:p>
          <a:p>
            <a:pPr lvl="1"/>
            <a:r>
              <a:rPr lang="en-US" dirty="0" smtClean="0"/>
              <a:t>Previous Feedback</a:t>
            </a:r>
          </a:p>
          <a:p>
            <a:pPr lvl="2"/>
            <a:r>
              <a:rPr lang="en-US" sz="1800" dirty="0" smtClean="0"/>
              <a:t>Not enough practice problems</a:t>
            </a:r>
          </a:p>
          <a:p>
            <a:pPr lvl="2"/>
            <a:r>
              <a:rPr lang="en-US" sz="1800" dirty="0" smtClean="0"/>
              <a:t>Students work together</a:t>
            </a:r>
          </a:p>
          <a:p>
            <a:pPr lvl="2"/>
            <a:r>
              <a:rPr lang="en-US" sz="1800" dirty="0" smtClean="0"/>
              <a:t>Homework grading time</a:t>
            </a:r>
          </a:p>
          <a:p>
            <a:pPr lvl="2"/>
            <a:r>
              <a:rPr lang="en-US" sz="1800" dirty="0" smtClean="0"/>
              <a:t>Inconsistent Mathematical Background</a:t>
            </a:r>
          </a:p>
          <a:p>
            <a:pPr lvl="1"/>
            <a:r>
              <a:rPr lang="en-US" dirty="0" smtClean="0"/>
              <a:t>Fundamental Math Content (Accreditation Requirement) </a:t>
            </a:r>
          </a:p>
        </p:txBody>
      </p:sp>
      <p:sp>
        <p:nvSpPr>
          <p:cNvPr id="4" name="TextBox 3"/>
          <p:cNvSpPr txBox="1"/>
          <p:nvPr/>
        </p:nvSpPr>
        <p:spPr>
          <a:xfrm>
            <a:off x="5416760" y="5129260"/>
            <a:ext cx="3131114" cy="369332"/>
          </a:xfrm>
          <a:prstGeom prst="rect">
            <a:avLst/>
          </a:prstGeom>
          <a:noFill/>
        </p:spPr>
        <p:txBody>
          <a:bodyPr wrap="none" rtlCol="0">
            <a:spAutoFit/>
          </a:bodyPr>
          <a:lstStyle/>
          <a:p>
            <a:r>
              <a:rPr lang="en-US" dirty="0" smtClean="0"/>
              <a:t>Enrollment Growth MEGR 3122</a:t>
            </a:r>
            <a:endParaRPr lang="en-US" dirty="0"/>
          </a:p>
        </p:txBody>
      </p:sp>
      <p:grpSp>
        <p:nvGrpSpPr>
          <p:cNvPr id="16" name="Group 15"/>
          <p:cNvGrpSpPr/>
          <p:nvPr/>
        </p:nvGrpSpPr>
        <p:grpSpPr>
          <a:xfrm>
            <a:off x="4880080" y="2186464"/>
            <a:ext cx="2635786" cy="1649801"/>
            <a:chOff x="4880080" y="2541199"/>
            <a:chExt cx="2635786" cy="1649801"/>
          </a:xfrm>
        </p:grpSpPr>
        <p:sp>
          <p:nvSpPr>
            <p:cNvPr id="6" name="TextBox 5"/>
            <p:cNvSpPr txBox="1"/>
            <p:nvPr/>
          </p:nvSpPr>
          <p:spPr>
            <a:xfrm>
              <a:off x="4880080" y="2541199"/>
              <a:ext cx="2635786" cy="369332"/>
            </a:xfrm>
            <a:prstGeom prst="rect">
              <a:avLst/>
            </a:prstGeom>
            <a:noFill/>
          </p:spPr>
          <p:txBody>
            <a:bodyPr wrap="square" rtlCol="0">
              <a:spAutoFit/>
            </a:bodyPr>
            <a:lstStyle/>
            <a:p>
              <a:r>
                <a:rPr lang="en-US" dirty="0" smtClean="0">
                  <a:solidFill>
                    <a:srgbClr val="00B050"/>
                  </a:solidFill>
                </a:rPr>
                <a:t>What was developed here</a:t>
              </a:r>
              <a:endParaRPr lang="en-US" dirty="0">
                <a:solidFill>
                  <a:srgbClr val="00B050"/>
                </a:solidFill>
              </a:endParaRPr>
            </a:p>
          </p:txBody>
        </p:sp>
        <p:cxnSp>
          <p:nvCxnSpPr>
            <p:cNvPr id="8" name="Straight Connector 7"/>
            <p:cNvCxnSpPr/>
            <p:nvPr/>
          </p:nvCxnSpPr>
          <p:spPr>
            <a:xfrm flipH="1">
              <a:off x="5105400" y="2919675"/>
              <a:ext cx="384280" cy="12713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416760" y="1524000"/>
            <a:ext cx="3270040" cy="803196"/>
            <a:chOff x="5416760" y="1878735"/>
            <a:chExt cx="3270040" cy="803196"/>
          </a:xfrm>
        </p:grpSpPr>
        <p:sp>
          <p:nvSpPr>
            <p:cNvPr id="12" name="TextBox 11"/>
            <p:cNvSpPr txBox="1"/>
            <p:nvPr/>
          </p:nvSpPr>
          <p:spPr>
            <a:xfrm>
              <a:off x="5416760" y="1878735"/>
              <a:ext cx="2635786" cy="369332"/>
            </a:xfrm>
            <a:prstGeom prst="rect">
              <a:avLst/>
            </a:prstGeom>
            <a:noFill/>
          </p:spPr>
          <p:txBody>
            <a:bodyPr wrap="square" rtlCol="0">
              <a:spAutoFit/>
            </a:bodyPr>
            <a:lstStyle/>
            <a:p>
              <a:r>
                <a:rPr lang="en-US" dirty="0" smtClean="0">
                  <a:solidFill>
                    <a:srgbClr val="FF0000"/>
                  </a:solidFill>
                </a:rPr>
                <a:t>No longer works here!</a:t>
              </a:r>
              <a:endParaRPr lang="en-US" dirty="0">
                <a:solidFill>
                  <a:srgbClr val="FF0000"/>
                </a:solidFill>
              </a:endParaRPr>
            </a:p>
          </p:txBody>
        </p:sp>
        <p:cxnSp>
          <p:nvCxnSpPr>
            <p:cNvPr id="13" name="Straight Connector 12"/>
            <p:cNvCxnSpPr>
              <a:stCxn id="12" idx="2"/>
            </p:cNvCxnSpPr>
            <p:nvPr/>
          </p:nvCxnSpPr>
          <p:spPr>
            <a:xfrm>
              <a:off x="6734653" y="2248067"/>
              <a:ext cx="1952147" cy="4338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91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The previous model was traditional with some less traditional twists to personalize the experience for the student.</a:t>
            </a:r>
            <a:endParaRPr lang="en-US" dirty="0"/>
          </a:p>
        </p:txBody>
      </p:sp>
      <mc:AlternateContent xmlns:mc="http://schemas.openxmlformats.org/markup-compatibility/2006" xmlns:a14="http://schemas.microsoft.com/office/drawing/2010/main">
        <mc:Choice Requires="a14">
          <p:sp>
            <p:nvSpPr>
              <p:cNvPr id="5" name="Content Placeholder 2"/>
              <p:cNvSpPr>
                <a:spLocks noGrp="1"/>
              </p:cNvSpPr>
              <p:nvPr>
                <p:ph sz="half" idx="1" hasCustomPrompt="1"/>
              </p:nvPr>
            </p:nvSpPr>
            <p:spPr>
              <a:xfrm>
                <a:off x="6096" y="914400"/>
                <a:ext cx="5170352" cy="5715000"/>
              </a:xfrm>
            </p:spPr>
            <p:txBody>
              <a:bodyPr>
                <a:normAutofit fontScale="92500" lnSpcReduction="20000"/>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b="1" dirty="0" smtClean="0"/>
                  <a:t>Previous Model</a:t>
                </a:r>
              </a:p>
              <a:p>
                <a:pPr lvl="1"/>
                <a:r>
                  <a:rPr lang="en-US" dirty="0" smtClean="0"/>
                  <a:t>16 weeks </a:t>
                </a:r>
              </a:p>
              <a:p>
                <a:pPr lvl="1"/>
                <a:r>
                  <a:rPr lang="en-US" dirty="0" smtClean="0"/>
                  <a:t>25 Traditional Lectures (two 1.25 hour/week)</a:t>
                </a:r>
              </a:p>
              <a:p>
                <a:pPr lvl="1"/>
                <a:r>
                  <a:rPr lang="en-US" dirty="0" smtClean="0"/>
                  <a:t>3 In-class Exams</a:t>
                </a:r>
              </a:p>
              <a:p>
                <a:pPr lvl="2"/>
                <a:r>
                  <a:rPr lang="en-US" sz="1800" dirty="0" smtClean="0"/>
                  <a:t>Graded by professor</a:t>
                </a:r>
              </a:p>
              <a:p>
                <a:pPr lvl="1"/>
                <a:r>
                  <a:rPr lang="en-US" dirty="0" smtClean="0"/>
                  <a:t>12 Written Homework Assignments </a:t>
                </a:r>
              </a:p>
              <a:p>
                <a:pPr lvl="2"/>
                <a:r>
                  <a:rPr lang="en-US" sz="1800" dirty="0" smtClean="0"/>
                  <a:t>Graded by TA</a:t>
                </a:r>
              </a:p>
              <a:p>
                <a:pPr lvl="1"/>
                <a:r>
                  <a:rPr lang="en-US" dirty="0" smtClean="0"/>
                  <a:t>Personalized Attention (2003-2010)</a:t>
                </a:r>
              </a:p>
              <a:p>
                <a:pPr lvl="2"/>
                <a:r>
                  <a:rPr lang="en-US" sz="1800" dirty="0" smtClean="0"/>
                  <a:t>Chatroom help (9 pm)</a:t>
                </a:r>
              </a:p>
              <a:p>
                <a:pPr lvl="2"/>
                <a:r>
                  <a:rPr lang="en-US" sz="1800" dirty="0" smtClean="0"/>
                  <a:t>Partial In-class/take-home exams</a:t>
                </a:r>
              </a:p>
              <a:p>
                <a:pPr lvl="2"/>
                <a:r>
                  <a:rPr lang="en-US" sz="1800" dirty="0" smtClean="0"/>
                  <a:t>Class Improvement Committee</a:t>
                </a:r>
              </a:p>
              <a:p>
                <a:pPr lvl="2"/>
                <a:r>
                  <a:rPr lang="en-US" sz="1800" dirty="0" smtClean="0"/>
                  <a:t>In-Person Exam Review Sessions with Pizza! </a:t>
                </a:r>
                <a:r>
                  <a:rPr lang="en-US" sz="1800" dirty="0"/>
                  <a:t>(</a:t>
                </a:r>
                <a14:m>
                  <m:oMath xmlns:m="http://schemas.openxmlformats.org/officeDocument/2006/math">
                    <m:r>
                      <a:rPr lang="en-US" sz="1800" i="1" dirty="0">
                        <a:latin typeface="Cambria Math" panose="02040503050406030204" pitchFamily="18" charset="0"/>
                      </a:rPr>
                      <m:t>𝐶𝑜𝑠𝑡</m:t>
                    </m:r>
                    <m:r>
                      <a:rPr lang="en-US" sz="1800" i="1" dirty="0">
                        <a:latin typeface="Cambria Math" panose="02040503050406030204" pitchFamily="18" charset="0"/>
                      </a:rPr>
                      <m:t> =$13×</m:t>
                    </m:r>
                    <m:d>
                      <m:dPr>
                        <m:begChr m:val="["/>
                        <m:endChr m:val="]"/>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8</m:t>
                            </m:r>
                          </m:den>
                        </m:f>
                        <m:r>
                          <a:rPr lang="en-US" sz="1800" i="1" dirty="0">
                            <a:latin typeface="Cambria Math" panose="02040503050406030204" pitchFamily="18" charset="0"/>
                          </a:rPr>
                          <m:t>(2</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125)</m:t>
                        </m:r>
                      </m:e>
                    </m:d>
                    <m:r>
                      <a:rPr lang="en-US" sz="1800" i="1" dirty="0">
                        <a:latin typeface="Cambria Math" panose="02040503050406030204" pitchFamily="18" charset="0"/>
                      </a:rPr>
                      <m:t>=$</m:t>
                    </m:r>
                    <m:r>
                      <a:rPr lang="en-US" sz="1800" b="0" i="1" dirty="0" smtClean="0">
                        <a:latin typeface="Cambria Math" panose="02040503050406030204" pitchFamily="18" charset="0"/>
                      </a:rPr>
                      <m:t>136</m:t>
                    </m:r>
                    <m:r>
                      <a:rPr lang="en-US" sz="1800" i="1" dirty="0">
                        <a:latin typeface="Cambria Math" panose="02040503050406030204" pitchFamily="18" charset="0"/>
                      </a:rPr>
                      <m:t>.</m:t>
                    </m:r>
                    <m:r>
                      <a:rPr lang="en-US" sz="1800" i="1" dirty="0" smtClean="0">
                        <a:latin typeface="Cambria Math" panose="02040503050406030204" pitchFamily="18" charset="0"/>
                      </a:rPr>
                      <m:t> </m:t>
                    </m:r>
                    <m:r>
                      <a:rPr lang="en-US" sz="1800" i="1" dirty="0">
                        <a:latin typeface="Cambria Math" panose="02040503050406030204" pitchFamily="18" charset="0"/>
                      </a:rPr>
                      <m:t>5</m:t>
                    </m:r>
                  </m:oMath>
                </a14:m>
                <a:r>
                  <a:rPr lang="en-US" sz="1800" dirty="0" smtClean="0"/>
                  <a:t>0)</a:t>
                </a:r>
              </a:p>
              <a:p>
                <a:pPr lvl="1"/>
                <a:r>
                  <a:rPr lang="en-US" sz="2200" dirty="0" smtClean="0"/>
                  <a:t>Bandages (2010-2018)</a:t>
                </a:r>
              </a:p>
              <a:p>
                <a:pPr lvl="2"/>
                <a:r>
                  <a:rPr lang="en-US" sz="1800" dirty="0" smtClean="0"/>
                  <a:t>Video lecture help</a:t>
                </a:r>
              </a:p>
              <a:p>
                <a:pPr lvl="2"/>
                <a:r>
                  <a:rPr lang="en-US" sz="1800" dirty="0" smtClean="0"/>
                  <a:t>Homework videos</a:t>
                </a:r>
              </a:p>
              <a:p>
                <a:pPr lvl="2"/>
                <a:r>
                  <a:rPr lang="en-US" sz="1800" dirty="0" smtClean="0"/>
                  <a:t>No more pizza (</a:t>
                </a:r>
                <a14:m>
                  <m:oMath xmlns:m="http://schemas.openxmlformats.org/officeDocument/2006/math">
                    <m:r>
                      <a:rPr lang="en-US" sz="1800" i="1" dirty="0" smtClean="0">
                        <a:latin typeface="Cambria Math" panose="02040503050406030204" pitchFamily="18" charset="0"/>
                      </a:rPr>
                      <m:t>𝐶𝑜𝑠𝑡</m:t>
                    </m:r>
                    <m:r>
                      <a:rPr lang="en-US" sz="1800" i="1" dirty="0" smtClean="0">
                        <a:latin typeface="Cambria Math" panose="02040503050406030204" pitchFamily="18" charset="0"/>
                      </a:rPr>
                      <m:t> =$13×</m:t>
                    </m:r>
                    <m:d>
                      <m:dPr>
                        <m:begChr m:val="["/>
                        <m:endChr m:val="]"/>
                        <m:ctrlPr>
                          <a:rPr lang="en-US" sz="1800" i="1" dirty="0" smtClean="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1</m:t>
                            </m:r>
                          </m:num>
                          <m:den>
                            <m:r>
                              <a:rPr lang="en-US" sz="1800" i="1" dirty="0">
                                <a:latin typeface="Cambria Math" panose="02040503050406030204" pitchFamily="18" charset="0"/>
                              </a:rPr>
                              <m:t>8</m:t>
                            </m:r>
                          </m:den>
                        </m:f>
                        <m:r>
                          <a:rPr lang="en-US" sz="1800" i="1" dirty="0">
                            <a:latin typeface="Cambria Math" panose="02040503050406030204" pitchFamily="18" charset="0"/>
                          </a:rPr>
                          <m:t>(2</m:t>
                        </m:r>
                        <m:r>
                          <a:rPr lang="en-US" sz="1800" i="1" dirty="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125)</m:t>
                        </m:r>
                      </m:e>
                    </m:d>
                    <m:r>
                      <a:rPr lang="en-US" sz="1800" b="0" i="1" dirty="0" smtClean="0">
                        <a:latin typeface="Cambria Math" panose="02040503050406030204" pitchFamily="18" charset="0"/>
                      </a:rPr>
                      <m:t>=$406.25</m:t>
                    </m:r>
                  </m:oMath>
                </a14:m>
                <a:r>
                  <a:rPr lang="en-US" sz="1800" dirty="0" smtClean="0"/>
                  <a:t>!)</a:t>
                </a:r>
              </a:p>
              <a:p>
                <a:pPr lvl="2"/>
                <a:endParaRPr lang="en-US" dirty="0" smtClean="0"/>
              </a:p>
            </p:txBody>
          </p:sp>
        </mc:Choice>
        <mc:Fallback xmlns="">
          <p:sp>
            <p:nvSpPr>
              <p:cNvPr id="5" name="Content Placeholder 2"/>
              <p:cNvSpPr>
                <a:spLocks noGrp="1" noRot="1" noChangeAspect="1" noMove="1" noResize="1" noEditPoints="1" noAdjustHandles="1" noChangeArrowheads="1" noChangeShapeType="1" noTextEdit="1"/>
              </p:cNvSpPr>
              <p:nvPr>
                <p:ph sz="half" idx="1" hasCustomPrompt="1"/>
              </p:nvPr>
            </p:nvSpPr>
            <p:spPr>
              <a:xfrm>
                <a:off x="6096" y="914400"/>
                <a:ext cx="5170352" cy="5715000"/>
              </a:xfrm>
              <a:blipFill>
                <a:blip r:embed="rId2"/>
                <a:stretch>
                  <a:fillRect l="-1061" t="-1599"/>
                </a:stretch>
              </a:blipFill>
            </p:spPr>
            <p:txBody>
              <a:bodyPr/>
              <a:lstStyle/>
              <a:p>
                <a:r>
                  <a:rPr lang="en-US">
                    <a:noFill/>
                  </a:rPr>
                  <a:t> </a:t>
                </a:r>
              </a:p>
            </p:txBody>
          </p:sp>
        </mc:Fallback>
      </mc:AlternateContent>
      <p:pic>
        <p:nvPicPr>
          <p:cNvPr id="14" name="Picture 13"/>
          <p:cNvPicPr/>
          <p:nvPr/>
        </p:nvPicPr>
        <p:blipFill>
          <a:blip r:embed="rId3"/>
          <a:srcRect/>
          <a:stretch>
            <a:fillRect/>
          </a:stretch>
        </p:blipFill>
        <p:spPr bwMode="auto">
          <a:xfrm>
            <a:off x="5105400" y="1066800"/>
            <a:ext cx="3962400" cy="3733800"/>
          </a:xfrm>
          <a:prstGeom prst="rect">
            <a:avLst/>
          </a:prstGeom>
          <a:noFill/>
          <a:ln w="9525">
            <a:noFill/>
            <a:miter lim="800000"/>
            <a:headEnd/>
            <a:tailEnd/>
          </a:ln>
        </p:spPr>
      </p:pic>
    </p:spTree>
    <p:extLst>
      <p:ext uri="{BB962C8B-B14F-4D97-AF65-F5344CB8AC3E}">
        <p14:creationId xmlns:p14="http://schemas.microsoft.com/office/powerpoint/2010/main" val="1653854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The previous model was traditional with some less traditional twists to personalize the experience for the student.</a:t>
            </a:r>
            <a:endParaRPr lang="en-US" dirty="0"/>
          </a:p>
        </p:txBody>
      </p:sp>
      <p:sp>
        <p:nvSpPr>
          <p:cNvPr id="5" name="Content Placeholder 2"/>
          <p:cNvSpPr>
            <a:spLocks noGrp="1"/>
          </p:cNvSpPr>
          <p:nvPr>
            <p:ph sz="half" idx="1" hasCustomPrompt="1"/>
          </p:nvPr>
        </p:nvSpPr>
        <p:spPr>
          <a:xfrm>
            <a:off x="6096" y="914400"/>
            <a:ext cx="5632704" cy="5562600"/>
          </a:xfrm>
        </p:spPr>
        <p:txBody>
          <a:bodyPr>
            <a:normAutofit lnSpcReduction="10000"/>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b="1" dirty="0" smtClean="0"/>
              <a:t>Intermediate Model</a:t>
            </a:r>
          </a:p>
          <a:p>
            <a:pPr lvl="1"/>
            <a:r>
              <a:rPr lang="en-US" dirty="0" smtClean="0"/>
              <a:t>16 weeks</a:t>
            </a:r>
          </a:p>
          <a:p>
            <a:pPr lvl="1"/>
            <a:r>
              <a:rPr lang="en-US" dirty="0" smtClean="0"/>
              <a:t>42 Traditional Lectures (three 50 min per week) </a:t>
            </a:r>
          </a:p>
          <a:p>
            <a:pPr lvl="1"/>
            <a:r>
              <a:rPr lang="en-US" dirty="0" smtClean="0"/>
              <a:t>3 In-class Exams</a:t>
            </a:r>
          </a:p>
          <a:p>
            <a:pPr lvl="2"/>
            <a:r>
              <a:rPr lang="en-US" sz="1800" dirty="0" smtClean="0"/>
              <a:t>Graded by professor</a:t>
            </a:r>
          </a:p>
          <a:p>
            <a:pPr lvl="1"/>
            <a:r>
              <a:rPr lang="en-US" dirty="0" smtClean="0"/>
              <a:t>4 </a:t>
            </a:r>
            <a:r>
              <a:rPr lang="en-US" dirty="0" err="1" smtClean="0"/>
              <a:t>RealizIT</a:t>
            </a:r>
            <a:r>
              <a:rPr lang="en-US" dirty="0" smtClean="0"/>
              <a:t> Assignments (Fundamental Mathematics)</a:t>
            </a:r>
          </a:p>
          <a:p>
            <a:pPr lvl="2"/>
            <a:r>
              <a:rPr lang="en-US" sz="1800" dirty="0" smtClean="0"/>
              <a:t>Evaluated in </a:t>
            </a:r>
            <a:r>
              <a:rPr lang="en-US" sz="1800" dirty="0" err="1" smtClean="0"/>
              <a:t>RealizIT</a:t>
            </a:r>
            <a:r>
              <a:rPr lang="en-US" sz="1800" dirty="0" smtClean="0"/>
              <a:t> (no grading)</a:t>
            </a:r>
          </a:p>
          <a:p>
            <a:pPr lvl="2"/>
            <a:r>
              <a:rPr lang="en-US" sz="1800" dirty="0" smtClean="0"/>
              <a:t>More Virtual Personal Attention</a:t>
            </a:r>
          </a:p>
          <a:p>
            <a:pPr lvl="1"/>
            <a:r>
              <a:rPr lang="en-US" dirty="0" smtClean="0"/>
              <a:t>8 Traditional Assignments </a:t>
            </a:r>
          </a:p>
          <a:p>
            <a:pPr lvl="2"/>
            <a:r>
              <a:rPr lang="en-US" sz="1800" dirty="0" smtClean="0"/>
              <a:t>PDF</a:t>
            </a:r>
          </a:p>
          <a:p>
            <a:pPr lvl="2"/>
            <a:r>
              <a:rPr lang="en-US" sz="1800" dirty="0" smtClean="0"/>
              <a:t>Graded by TA</a:t>
            </a:r>
          </a:p>
          <a:p>
            <a:pPr lvl="1"/>
            <a:r>
              <a:rPr lang="en-US" dirty="0" smtClean="0"/>
              <a:t>Evaluations</a:t>
            </a:r>
          </a:p>
          <a:p>
            <a:pPr lvl="2"/>
            <a:r>
              <a:rPr lang="en-US" sz="1800" dirty="0" smtClean="0"/>
              <a:t>Student feedback</a:t>
            </a:r>
          </a:p>
          <a:p>
            <a:pPr lvl="2"/>
            <a:r>
              <a:rPr lang="en-US" sz="1800" dirty="0" smtClean="0"/>
              <a:t>Exam 1 performance</a:t>
            </a:r>
          </a:p>
          <a:p>
            <a:pPr lvl="2"/>
            <a:r>
              <a:rPr lang="en-US" sz="1800" dirty="0" smtClean="0"/>
              <a:t>Assignment response rate</a:t>
            </a:r>
          </a:p>
          <a:p>
            <a:pPr lvl="2"/>
            <a:endParaRPr lang="en-US" dirty="0" smtClean="0"/>
          </a:p>
        </p:txBody>
      </p:sp>
      <p:pic>
        <p:nvPicPr>
          <p:cNvPr id="3" name="Picture 2"/>
          <p:cNvPicPr>
            <a:picLocks noChangeAspect="1"/>
          </p:cNvPicPr>
          <p:nvPr/>
        </p:nvPicPr>
        <p:blipFill>
          <a:blip r:embed="rId2"/>
          <a:stretch>
            <a:fillRect/>
          </a:stretch>
        </p:blipFill>
        <p:spPr>
          <a:xfrm>
            <a:off x="6262687" y="1295400"/>
            <a:ext cx="2257425" cy="819150"/>
          </a:xfrm>
          <a:prstGeom prst="rect">
            <a:avLst/>
          </a:prstGeom>
        </p:spPr>
      </p:pic>
    </p:spTree>
    <p:extLst>
      <p:ext uri="{BB962C8B-B14F-4D97-AF65-F5344CB8AC3E}">
        <p14:creationId xmlns:p14="http://schemas.microsoft.com/office/powerpoint/2010/main" val="1476056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dirty="0" smtClean="0"/>
              <a:t>In implementing the system, we “interviewed” three companies.</a:t>
            </a:r>
            <a:endParaRPr lang="en-US" dirty="0"/>
          </a:p>
        </p:txBody>
      </p:sp>
      <p:sp>
        <p:nvSpPr>
          <p:cNvPr id="5" name="Content Placeholder 2"/>
          <p:cNvSpPr>
            <a:spLocks noGrp="1"/>
          </p:cNvSpPr>
          <p:nvPr>
            <p:ph sz="half" idx="1" hasCustomPrompt="1"/>
          </p:nvPr>
        </p:nvSpPr>
        <p:spPr>
          <a:xfrm>
            <a:off x="0" y="533400"/>
            <a:ext cx="5632704" cy="5943600"/>
          </a:xfrm>
        </p:spPr>
        <p:txBody>
          <a:bodyPr>
            <a:normAutofit fontScale="92500" lnSpcReduction="10000"/>
          </a:bodyPr>
          <a:lstStyle>
            <a:lvl1pPr algn="l">
              <a:defRPr sz="2000">
                <a:solidFill>
                  <a:srgbClr val="00703C"/>
                </a:solidFill>
                <a:latin typeface="Arial" pitchFamily="34" charset="0"/>
              </a:defRPr>
            </a:lvl1pPr>
            <a:lvl2pPr>
              <a:defRPr sz="2000" baseline="0">
                <a:solidFill>
                  <a:srgbClr val="00703C"/>
                </a:solidFill>
                <a:latin typeface="Arial" pitchFamily="34" charset="0"/>
              </a:defRPr>
            </a:lvl2pPr>
            <a:lvl3pPr>
              <a:defRPr sz="2000" baseline="0">
                <a:solidFill>
                  <a:srgbClr val="00703C"/>
                </a:solidFill>
                <a:latin typeface="Arial" pitchFamily="34" charset="0"/>
              </a:defRPr>
            </a:lvl3pPr>
            <a:lvl4pPr>
              <a:defRPr sz="2000" baseline="0">
                <a:solidFill>
                  <a:srgbClr val="00703C"/>
                </a:solidFill>
                <a:latin typeface="Arial" pitchFamily="34" charset="0"/>
              </a:defRPr>
            </a:lvl4pPr>
            <a:lvl5pPr>
              <a:defRPr sz="2000" baseline="0">
                <a:solidFill>
                  <a:srgbClr val="00703C"/>
                </a:solidFill>
                <a:latin typeface="Arial" pitchFamily="34" charset="0"/>
              </a:defRPr>
            </a:lvl5pPr>
            <a:lvl6pPr>
              <a:defRPr sz="1800"/>
            </a:lvl6pPr>
            <a:lvl7pPr>
              <a:defRPr sz="1800"/>
            </a:lvl7pPr>
            <a:lvl8pPr>
              <a:defRPr sz="1800"/>
            </a:lvl8pPr>
            <a:lvl9pPr>
              <a:defRPr sz="1800"/>
            </a:lvl9pPr>
          </a:lstStyle>
          <a:p>
            <a:pPr lvl="0"/>
            <a:r>
              <a:rPr lang="en-US" b="1" dirty="0" smtClean="0"/>
              <a:t>Requirements</a:t>
            </a:r>
          </a:p>
          <a:p>
            <a:pPr lvl="1"/>
            <a:r>
              <a:rPr lang="en-US" dirty="0" smtClean="0"/>
              <a:t>Target: Replace Homework Spring 2019</a:t>
            </a:r>
          </a:p>
          <a:p>
            <a:pPr lvl="1"/>
            <a:r>
              <a:rPr lang="en-US" dirty="0" smtClean="0"/>
              <a:t>Fairly high level of content</a:t>
            </a:r>
          </a:p>
          <a:p>
            <a:pPr lvl="2"/>
            <a:r>
              <a:rPr lang="en-US" sz="1800" dirty="0" smtClean="0"/>
              <a:t>Differential Equations</a:t>
            </a:r>
          </a:p>
          <a:p>
            <a:pPr lvl="1"/>
            <a:r>
              <a:rPr lang="en-US" dirty="0" smtClean="0"/>
              <a:t>Willingness to implement </a:t>
            </a:r>
            <a:r>
              <a:rPr lang="en-US" dirty="0"/>
              <a:t>o</a:t>
            </a:r>
            <a:r>
              <a:rPr lang="en-US" dirty="0" smtClean="0"/>
              <a:t>ther tools</a:t>
            </a:r>
          </a:p>
          <a:p>
            <a:pPr lvl="2"/>
            <a:r>
              <a:rPr lang="en-US" sz="1800" dirty="0" smtClean="0"/>
              <a:t>Free-Body Diagrams</a:t>
            </a:r>
          </a:p>
          <a:p>
            <a:pPr lvl="2"/>
            <a:r>
              <a:rPr lang="en-US" sz="1800" dirty="0" smtClean="0"/>
              <a:t>MATLAB Programming</a:t>
            </a:r>
          </a:p>
          <a:p>
            <a:pPr lvl="2"/>
            <a:r>
              <a:rPr lang="en-US" sz="1800" dirty="0" smtClean="0"/>
              <a:t>Physical demonstrations (Applets)</a:t>
            </a:r>
          </a:p>
          <a:p>
            <a:pPr lvl="1"/>
            <a:r>
              <a:rPr lang="en-US" dirty="0" smtClean="0"/>
              <a:t>Demonstration of ability to handle other higher level engineering courses</a:t>
            </a:r>
          </a:p>
          <a:p>
            <a:pPr lvl="1"/>
            <a:r>
              <a:rPr lang="en-US" dirty="0" smtClean="0"/>
              <a:t>Time and labor requirements</a:t>
            </a:r>
          </a:p>
          <a:p>
            <a:pPr lvl="2"/>
            <a:r>
              <a:rPr lang="en-US" sz="1900" dirty="0" smtClean="0"/>
              <a:t>Professor Matt Davies </a:t>
            </a:r>
          </a:p>
          <a:p>
            <a:pPr lvl="3"/>
            <a:r>
              <a:rPr lang="en-US" sz="1700" dirty="0" smtClean="0"/>
              <a:t>20 hours/week Summer 18, Fall 18</a:t>
            </a:r>
          </a:p>
          <a:p>
            <a:pPr lvl="2"/>
            <a:r>
              <a:rPr lang="en-US" sz="1900" dirty="0" smtClean="0"/>
              <a:t>Undergraduate Tyler Blankenship </a:t>
            </a:r>
          </a:p>
          <a:p>
            <a:pPr lvl="3"/>
            <a:r>
              <a:rPr lang="en-US" sz="1700" dirty="0" smtClean="0"/>
              <a:t>40 hours per week S18</a:t>
            </a:r>
          </a:p>
          <a:p>
            <a:pPr lvl="3"/>
            <a:r>
              <a:rPr lang="en-US" sz="1700" dirty="0" smtClean="0"/>
              <a:t>20 hours per week F18 &amp; S19</a:t>
            </a:r>
          </a:p>
          <a:p>
            <a:pPr lvl="2"/>
            <a:r>
              <a:rPr lang="en-US" sz="1900" dirty="0" smtClean="0"/>
              <a:t>Graduate Student Raj </a:t>
            </a:r>
            <a:r>
              <a:rPr lang="en-US" sz="1900" dirty="0" err="1" smtClean="0"/>
              <a:t>Shanmugam</a:t>
            </a:r>
            <a:endParaRPr lang="en-US" sz="1900" dirty="0" smtClean="0"/>
          </a:p>
          <a:p>
            <a:pPr lvl="3"/>
            <a:r>
              <a:rPr lang="en-US" sz="1700" dirty="0" smtClean="0"/>
              <a:t>10 hours per week F18</a:t>
            </a:r>
          </a:p>
          <a:p>
            <a:pPr lvl="2"/>
            <a:r>
              <a:rPr lang="en-US" sz="1900" dirty="0" smtClean="0"/>
              <a:t>Graduate Student Glen Smith</a:t>
            </a:r>
          </a:p>
          <a:p>
            <a:pPr lvl="3"/>
            <a:r>
              <a:rPr lang="en-US" sz="1700" dirty="0" smtClean="0"/>
              <a:t>20 hours per week S19</a:t>
            </a:r>
          </a:p>
          <a:p>
            <a:pPr lvl="2"/>
            <a:endParaRPr lang="en-US" dirty="0" smtClean="0"/>
          </a:p>
          <a:p>
            <a:pPr lvl="1"/>
            <a:endParaRPr lang="en-US" dirty="0" smtClean="0"/>
          </a:p>
          <a:p>
            <a:pPr lvl="2"/>
            <a:endParaRPr lang="en-US" dirty="0" smtClean="0"/>
          </a:p>
        </p:txBody>
      </p:sp>
      <p:pic>
        <p:nvPicPr>
          <p:cNvPr id="3" name="Picture 2"/>
          <p:cNvPicPr>
            <a:picLocks noChangeAspect="1"/>
          </p:cNvPicPr>
          <p:nvPr/>
        </p:nvPicPr>
        <p:blipFill>
          <a:blip r:embed="rId2"/>
          <a:stretch>
            <a:fillRect/>
          </a:stretch>
        </p:blipFill>
        <p:spPr>
          <a:xfrm>
            <a:off x="5638800" y="914400"/>
            <a:ext cx="2257425" cy="819150"/>
          </a:xfrm>
          <a:prstGeom prst="rect">
            <a:avLst/>
          </a:prstGeom>
        </p:spPr>
      </p:pic>
      <p:pic>
        <p:nvPicPr>
          <p:cNvPr id="4" name="Picture 3"/>
          <p:cNvPicPr>
            <a:picLocks noChangeAspect="1"/>
          </p:cNvPicPr>
          <p:nvPr/>
        </p:nvPicPr>
        <p:blipFill>
          <a:blip r:embed="rId3"/>
          <a:stretch>
            <a:fillRect/>
          </a:stretch>
        </p:blipFill>
        <p:spPr>
          <a:xfrm>
            <a:off x="6629400" y="2009776"/>
            <a:ext cx="1752600" cy="830974"/>
          </a:xfrm>
          <a:prstGeom prst="rect">
            <a:avLst/>
          </a:prstGeom>
        </p:spPr>
      </p:pic>
      <p:pic>
        <p:nvPicPr>
          <p:cNvPr id="6" name="Picture 5"/>
          <p:cNvPicPr>
            <a:picLocks noChangeAspect="1"/>
          </p:cNvPicPr>
          <p:nvPr/>
        </p:nvPicPr>
        <p:blipFill>
          <a:blip r:embed="rId4"/>
          <a:stretch>
            <a:fillRect/>
          </a:stretch>
        </p:blipFill>
        <p:spPr>
          <a:xfrm>
            <a:off x="5410201" y="3135264"/>
            <a:ext cx="2133600" cy="650929"/>
          </a:xfrm>
          <a:prstGeom prst="rect">
            <a:avLst/>
          </a:prstGeom>
        </p:spPr>
      </p:pic>
      <p:pic>
        <p:nvPicPr>
          <p:cNvPr id="7" name="Picture 6"/>
          <p:cNvPicPr>
            <a:picLocks noChangeAspect="1"/>
          </p:cNvPicPr>
          <p:nvPr/>
        </p:nvPicPr>
        <p:blipFill>
          <a:blip r:embed="rId5"/>
          <a:stretch>
            <a:fillRect/>
          </a:stretch>
        </p:blipFill>
        <p:spPr>
          <a:xfrm>
            <a:off x="5269992" y="3801495"/>
            <a:ext cx="3573217" cy="529097"/>
          </a:xfrm>
          <a:prstGeom prst="rect">
            <a:avLst/>
          </a:prstGeom>
        </p:spPr>
      </p:pic>
      <p:sp>
        <p:nvSpPr>
          <p:cNvPr id="8" name="TextBox 7"/>
          <p:cNvSpPr txBox="1"/>
          <p:nvPr/>
        </p:nvSpPr>
        <p:spPr>
          <a:xfrm>
            <a:off x="5202364" y="4399121"/>
            <a:ext cx="3713036" cy="1200329"/>
          </a:xfrm>
          <a:prstGeom prst="rect">
            <a:avLst/>
          </a:prstGeom>
          <a:noFill/>
        </p:spPr>
        <p:txBody>
          <a:bodyPr wrap="square" rtlCol="0">
            <a:spAutoFit/>
          </a:bodyPr>
          <a:lstStyle/>
          <a:p>
            <a:r>
              <a:rPr lang="en-US" dirty="0" smtClean="0">
                <a:solidFill>
                  <a:srgbClr val="0000FF"/>
                </a:solidFill>
              </a:rPr>
              <a:t>Initially, we went out on our own not knowing what we didn’t know!  We got quotes ~ $20,000 and then connected with CTL.</a:t>
            </a:r>
            <a:endParaRPr lang="en-US" dirty="0">
              <a:solidFill>
                <a:srgbClr val="0000FF"/>
              </a:solidFill>
            </a:endParaRPr>
          </a:p>
        </p:txBody>
      </p:sp>
      <p:sp>
        <p:nvSpPr>
          <p:cNvPr id="9" name="Rectangle 8"/>
          <p:cNvSpPr/>
          <p:nvPr/>
        </p:nvSpPr>
        <p:spPr>
          <a:xfrm>
            <a:off x="5632704" y="914400"/>
            <a:ext cx="2263521" cy="8382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2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5469"/>
          </a:xfrm>
        </p:spPr>
        <p:txBody>
          <a:bodyPr>
            <a:normAutofit/>
          </a:bodyPr>
          <a:lstStyle/>
          <a:p>
            <a:r>
              <a:rPr lang="en-US" dirty="0" smtClean="0"/>
              <a:t>The implementation went in stages beginning with a mapping of the course structure in Modules, Nodes and Objectives.</a:t>
            </a:r>
            <a:endParaRPr lang="en-US" dirty="0"/>
          </a:p>
        </p:txBody>
      </p:sp>
      <p:sp>
        <p:nvSpPr>
          <p:cNvPr id="25" name="Content Placeholder 24"/>
          <p:cNvSpPr>
            <a:spLocks noGrp="1"/>
          </p:cNvSpPr>
          <p:nvPr>
            <p:ph sz="half" idx="1"/>
          </p:nvPr>
        </p:nvSpPr>
        <p:spPr>
          <a:xfrm>
            <a:off x="152400" y="972793"/>
            <a:ext cx="8343728" cy="4525963"/>
          </a:xfrm>
        </p:spPr>
        <p:txBody>
          <a:bodyPr/>
          <a:lstStyle/>
          <a:p>
            <a:pPr>
              <a:buFont typeface="Arial" panose="020B0604020202020204" pitchFamily="34" charset="0"/>
              <a:buChar char="•"/>
            </a:pPr>
            <a:r>
              <a:rPr lang="en-US" dirty="0" smtClean="0"/>
              <a:t>A node is a concept (approximately two per lecture)</a:t>
            </a:r>
          </a:p>
          <a:p>
            <a:pPr>
              <a:buFont typeface="Arial" panose="020B0604020202020204" pitchFamily="34" charset="0"/>
              <a:buChar char="•"/>
            </a:pPr>
            <a:r>
              <a:rPr lang="en-US" dirty="0" smtClean="0"/>
              <a:t>An objective maps to a homework with four in the first third of the course</a:t>
            </a:r>
          </a:p>
          <a:p>
            <a:pPr>
              <a:buFont typeface="Arial" panose="020B0604020202020204" pitchFamily="34" charset="0"/>
              <a:buChar char="•"/>
            </a:pPr>
            <a:r>
              <a:rPr lang="en-US" dirty="0" smtClean="0"/>
              <a:t>A module relates to a particular type of physical system (e.g. electric circuits)</a:t>
            </a:r>
          </a:p>
        </p:txBody>
      </p:sp>
      <p:grpSp>
        <p:nvGrpSpPr>
          <p:cNvPr id="13" name="Group 12"/>
          <p:cNvGrpSpPr/>
          <p:nvPr/>
        </p:nvGrpSpPr>
        <p:grpSpPr>
          <a:xfrm>
            <a:off x="371475" y="2831068"/>
            <a:ext cx="8391525" cy="2767912"/>
            <a:chOff x="228600" y="2514600"/>
            <a:chExt cx="8391525" cy="2767912"/>
          </a:xfrm>
        </p:grpSpPr>
        <p:pic>
          <p:nvPicPr>
            <p:cNvPr id="11" name="Picture 10"/>
            <p:cNvPicPr>
              <a:picLocks noChangeAspect="1"/>
            </p:cNvPicPr>
            <p:nvPr/>
          </p:nvPicPr>
          <p:blipFill>
            <a:blip r:embed="rId2"/>
            <a:stretch>
              <a:fillRect/>
            </a:stretch>
          </p:blipFill>
          <p:spPr>
            <a:xfrm>
              <a:off x="228600" y="2514600"/>
              <a:ext cx="8391525" cy="2767912"/>
            </a:xfrm>
            <a:prstGeom prst="rect">
              <a:avLst/>
            </a:prstGeom>
          </p:spPr>
        </p:pic>
        <p:pic>
          <p:nvPicPr>
            <p:cNvPr id="12" name="Picture 11"/>
            <p:cNvPicPr>
              <a:picLocks noChangeAspect="1"/>
            </p:cNvPicPr>
            <p:nvPr/>
          </p:nvPicPr>
          <p:blipFill>
            <a:blip r:embed="rId3"/>
            <a:stretch>
              <a:fillRect/>
            </a:stretch>
          </p:blipFill>
          <p:spPr>
            <a:xfrm>
              <a:off x="228600" y="4114800"/>
              <a:ext cx="1076325" cy="676275"/>
            </a:xfrm>
            <a:prstGeom prst="rect">
              <a:avLst/>
            </a:prstGeom>
          </p:spPr>
        </p:pic>
      </p:grpSp>
      <p:grpSp>
        <p:nvGrpSpPr>
          <p:cNvPr id="24" name="Group 23"/>
          <p:cNvGrpSpPr/>
          <p:nvPr/>
        </p:nvGrpSpPr>
        <p:grpSpPr>
          <a:xfrm>
            <a:off x="1411224" y="5107543"/>
            <a:ext cx="1540543" cy="1217057"/>
            <a:chOff x="1411224" y="4791075"/>
            <a:chExt cx="1540543" cy="1217057"/>
          </a:xfrm>
        </p:grpSpPr>
        <p:sp>
          <p:nvSpPr>
            <p:cNvPr id="14" name="Rectangle 13"/>
            <p:cNvSpPr/>
            <p:nvPr/>
          </p:nvSpPr>
          <p:spPr>
            <a:xfrm>
              <a:off x="1411224" y="4791075"/>
              <a:ext cx="847725" cy="491437"/>
            </a:xfrm>
            <a:prstGeom prst="rect">
              <a:avLst/>
            </a:prstGeom>
            <a:no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4" idx="2"/>
            </p:cNvCxnSpPr>
            <p:nvPr/>
          </p:nvCxnSpPr>
          <p:spPr>
            <a:xfrm>
              <a:off x="1835087" y="5282512"/>
              <a:ext cx="374713" cy="432488"/>
            </a:xfrm>
            <a:prstGeom prst="line">
              <a:avLst/>
            </a:prstGeom>
            <a:ln w="28575">
              <a:solidFill>
                <a:srgbClr val="00703C"/>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58949" y="5638800"/>
              <a:ext cx="692818" cy="369332"/>
            </a:xfrm>
            <a:prstGeom prst="rect">
              <a:avLst/>
            </a:prstGeom>
            <a:noFill/>
          </p:spPr>
          <p:txBody>
            <a:bodyPr wrap="none" rtlCol="0">
              <a:spAutoFit/>
            </a:bodyPr>
            <a:lstStyle/>
            <a:p>
              <a:r>
                <a:rPr lang="en-US" dirty="0" smtClean="0">
                  <a:solidFill>
                    <a:srgbClr val="006600"/>
                  </a:solidFill>
                </a:rPr>
                <a:t>Node</a:t>
              </a:r>
              <a:endParaRPr lang="en-US" dirty="0">
                <a:solidFill>
                  <a:srgbClr val="006600"/>
                </a:solidFill>
              </a:endParaRPr>
            </a:p>
          </p:txBody>
        </p:sp>
      </p:grpSp>
      <p:grpSp>
        <p:nvGrpSpPr>
          <p:cNvPr id="22" name="Group 21"/>
          <p:cNvGrpSpPr/>
          <p:nvPr/>
        </p:nvGrpSpPr>
        <p:grpSpPr>
          <a:xfrm>
            <a:off x="371856" y="3867388"/>
            <a:ext cx="5212080" cy="2182892"/>
            <a:chOff x="371856" y="3550920"/>
            <a:chExt cx="5212080" cy="2182892"/>
          </a:xfrm>
        </p:grpSpPr>
        <p:sp>
          <p:nvSpPr>
            <p:cNvPr id="19" name="TextBox 18"/>
            <p:cNvSpPr txBox="1"/>
            <p:nvPr/>
          </p:nvSpPr>
          <p:spPr>
            <a:xfrm>
              <a:off x="4267200" y="5364480"/>
              <a:ext cx="915635" cy="369332"/>
            </a:xfrm>
            <a:prstGeom prst="rect">
              <a:avLst/>
            </a:prstGeom>
            <a:noFill/>
          </p:spPr>
          <p:txBody>
            <a:bodyPr wrap="none" rtlCol="0">
              <a:spAutoFit/>
            </a:bodyPr>
            <a:lstStyle/>
            <a:p>
              <a:r>
                <a:rPr lang="en-US" dirty="0" smtClean="0">
                  <a:solidFill>
                    <a:srgbClr val="FF0000"/>
                  </a:solidFill>
                </a:rPr>
                <a:t>Module</a:t>
              </a:r>
              <a:endParaRPr lang="en-US" dirty="0">
                <a:solidFill>
                  <a:srgbClr val="FF0000"/>
                </a:solidFill>
              </a:endParaRPr>
            </a:p>
          </p:txBody>
        </p:sp>
        <p:sp>
          <p:nvSpPr>
            <p:cNvPr id="20" name="Freeform 19"/>
            <p:cNvSpPr/>
            <p:nvPr/>
          </p:nvSpPr>
          <p:spPr>
            <a:xfrm>
              <a:off x="371856" y="3550920"/>
              <a:ext cx="5212080" cy="1810512"/>
            </a:xfrm>
            <a:custGeom>
              <a:avLst/>
              <a:gdLst>
                <a:gd name="connsiteX0" fmla="*/ 36576 w 3090672"/>
                <a:gd name="connsiteY0" fmla="*/ 0 h 1801368"/>
                <a:gd name="connsiteX1" fmla="*/ 1956816 w 3090672"/>
                <a:gd name="connsiteY1" fmla="*/ 18288 h 1801368"/>
                <a:gd name="connsiteX2" fmla="*/ 1956816 w 3090672"/>
                <a:gd name="connsiteY2" fmla="*/ 502920 h 1801368"/>
                <a:gd name="connsiteX3" fmla="*/ 3090672 w 3090672"/>
                <a:gd name="connsiteY3" fmla="*/ 521208 h 1801368"/>
                <a:gd name="connsiteX4" fmla="*/ 3081528 w 3090672"/>
                <a:gd name="connsiteY4" fmla="*/ 1801368 h 1801368"/>
                <a:gd name="connsiteX5" fmla="*/ 0 w 3090672"/>
                <a:gd name="connsiteY5" fmla="*/ 1792224 h 1801368"/>
                <a:gd name="connsiteX6" fmla="*/ 36576 w 3090672"/>
                <a:gd name="connsiteY6" fmla="*/ 0 h 1801368"/>
                <a:gd name="connsiteX0" fmla="*/ 0 w 3099816"/>
                <a:gd name="connsiteY0" fmla="*/ 0 h 1810512"/>
                <a:gd name="connsiteX1" fmla="*/ 1965960 w 3099816"/>
                <a:gd name="connsiteY1" fmla="*/ 27432 h 1810512"/>
                <a:gd name="connsiteX2" fmla="*/ 1965960 w 3099816"/>
                <a:gd name="connsiteY2" fmla="*/ 512064 h 1810512"/>
                <a:gd name="connsiteX3" fmla="*/ 3099816 w 3099816"/>
                <a:gd name="connsiteY3" fmla="*/ 530352 h 1810512"/>
                <a:gd name="connsiteX4" fmla="*/ 3090672 w 3099816"/>
                <a:gd name="connsiteY4" fmla="*/ 1810512 h 1810512"/>
                <a:gd name="connsiteX5" fmla="*/ 9144 w 3099816"/>
                <a:gd name="connsiteY5" fmla="*/ 1801368 h 1810512"/>
                <a:gd name="connsiteX6" fmla="*/ 0 w 3099816"/>
                <a:gd name="connsiteY6" fmla="*/ 0 h 1810512"/>
                <a:gd name="connsiteX0" fmla="*/ 0 w 5221224"/>
                <a:gd name="connsiteY0" fmla="*/ 0 h 1837944"/>
                <a:gd name="connsiteX1" fmla="*/ 1965960 w 5221224"/>
                <a:gd name="connsiteY1" fmla="*/ 27432 h 1837944"/>
                <a:gd name="connsiteX2" fmla="*/ 1965960 w 5221224"/>
                <a:gd name="connsiteY2" fmla="*/ 512064 h 1837944"/>
                <a:gd name="connsiteX3" fmla="*/ 3099816 w 5221224"/>
                <a:gd name="connsiteY3" fmla="*/ 530352 h 1837944"/>
                <a:gd name="connsiteX4" fmla="*/ 5221224 w 5221224"/>
                <a:gd name="connsiteY4" fmla="*/ 1837944 h 1837944"/>
                <a:gd name="connsiteX5" fmla="*/ 9144 w 5221224"/>
                <a:gd name="connsiteY5" fmla="*/ 1801368 h 1837944"/>
                <a:gd name="connsiteX6" fmla="*/ 0 w 5221224"/>
                <a:gd name="connsiteY6" fmla="*/ 0 h 1837944"/>
                <a:gd name="connsiteX0" fmla="*/ 0 w 5221224"/>
                <a:gd name="connsiteY0" fmla="*/ 0 h 1837944"/>
                <a:gd name="connsiteX1" fmla="*/ 1965960 w 5221224"/>
                <a:gd name="connsiteY1" fmla="*/ 27432 h 1837944"/>
                <a:gd name="connsiteX2" fmla="*/ 1965960 w 5221224"/>
                <a:gd name="connsiteY2" fmla="*/ 512064 h 1837944"/>
                <a:gd name="connsiteX3" fmla="*/ 5202936 w 5221224"/>
                <a:gd name="connsiteY3" fmla="*/ 246888 h 1837944"/>
                <a:gd name="connsiteX4" fmla="*/ 5221224 w 5221224"/>
                <a:gd name="connsiteY4" fmla="*/ 1837944 h 1837944"/>
                <a:gd name="connsiteX5" fmla="*/ 9144 w 5221224"/>
                <a:gd name="connsiteY5" fmla="*/ 1801368 h 1837944"/>
                <a:gd name="connsiteX6" fmla="*/ 0 w 5221224"/>
                <a:gd name="connsiteY6" fmla="*/ 0 h 1837944"/>
                <a:gd name="connsiteX0" fmla="*/ 0 w 5221224"/>
                <a:gd name="connsiteY0" fmla="*/ 0 h 1837944"/>
                <a:gd name="connsiteX1" fmla="*/ 1965960 w 5221224"/>
                <a:gd name="connsiteY1" fmla="*/ 27432 h 1837944"/>
                <a:gd name="connsiteX2" fmla="*/ 1965960 w 5221224"/>
                <a:gd name="connsiteY2" fmla="*/ 512064 h 1837944"/>
                <a:gd name="connsiteX3" fmla="*/ 3112008 w 5221224"/>
                <a:gd name="connsiteY3" fmla="*/ 414528 h 1837944"/>
                <a:gd name="connsiteX4" fmla="*/ 5202936 w 5221224"/>
                <a:gd name="connsiteY4" fmla="*/ 246888 h 1837944"/>
                <a:gd name="connsiteX5" fmla="*/ 5221224 w 5221224"/>
                <a:gd name="connsiteY5" fmla="*/ 1837944 h 1837944"/>
                <a:gd name="connsiteX6" fmla="*/ 9144 w 5221224"/>
                <a:gd name="connsiteY6" fmla="*/ 1801368 h 1837944"/>
                <a:gd name="connsiteX7" fmla="*/ 0 w 5221224"/>
                <a:gd name="connsiteY7"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965704 w 5221224"/>
                <a:gd name="connsiteY3" fmla="*/ 213360 h 1837944"/>
                <a:gd name="connsiteX4" fmla="*/ 5202936 w 5221224"/>
                <a:gd name="connsiteY4" fmla="*/ 246888 h 1837944"/>
                <a:gd name="connsiteX5" fmla="*/ 5221224 w 5221224"/>
                <a:gd name="connsiteY5" fmla="*/ 1837944 h 1837944"/>
                <a:gd name="connsiteX6" fmla="*/ 9144 w 5221224"/>
                <a:gd name="connsiteY6" fmla="*/ 1801368 h 1837944"/>
                <a:gd name="connsiteX7" fmla="*/ 0 w 5221224"/>
                <a:gd name="connsiteY7"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481072 w 5221224"/>
                <a:gd name="connsiteY3" fmla="*/ 359664 h 1837944"/>
                <a:gd name="connsiteX4" fmla="*/ 2965704 w 5221224"/>
                <a:gd name="connsiteY4" fmla="*/ 213360 h 1837944"/>
                <a:gd name="connsiteX5" fmla="*/ 5202936 w 5221224"/>
                <a:gd name="connsiteY5" fmla="*/ 246888 h 1837944"/>
                <a:gd name="connsiteX6" fmla="*/ 5221224 w 5221224"/>
                <a:gd name="connsiteY6" fmla="*/ 1837944 h 1837944"/>
                <a:gd name="connsiteX7" fmla="*/ 9144 w 5221224"/>
                <a:gd name="connsiteY7" fmla="*/ 1801368 h 1837944"/>
                <a:gd name="connsiteX8" fmla="*/ 0 w 5221224"/>
                <a:gd name="connsiteY8"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929128 w 5221224"/>
                <a:gd name="connsiteY3" fmla="*/ 542544 h 1837944"/>
                <a:gd name="connsiteX4" fmla="*/ 2965704 w 5221224"/>
                <a:gd name="connsiteY4" fmla="*/ 213360 h 1837944"/>
                <a:gd name="connsiteX5" fmla="*/ 5202936 w 5221224"/>
                <a:gd name="connsiteY5" fmla="*/ 246888 h 1837944"/>
                <a:gd name="connsiteX6" fmla="*/ 5221224 w 5221224"/>
                <a:gd name="connsiteY6" fmla="*/ 1837944 h 1837944"/>
                <a:gd name="connsiteX7" fmla="*/ 9144 w 5221224"/>
                <a:gd name="connsiteY7" fmla="*/ 1801368 h 1837944"/>
                <a:gd name="connsiteX8" fmla="*/ 0 w 5221224"/>
                <a:gd name="connsiteY8"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993136 w 5221224"/>
                <a:gd name="connsiteY3" fmla="*/ 542544 h 1837944"/>
                <a:gd name="connsiteX4" fmla="*/ 2965704 w 5221224"/>
                <a:gd name="connsiteY4" fmla="*/ 213360 h 1837944"/>
                <a:gd name="connsiteX5" fmla="*/ 5202936 w 5221224"/>
                <a:gd name="connsiteY5" fmla="*/ 246888 h 1837944"/>
                <a:gd name="connsiteX6" fmla="*/ 5221224 w 5221224"/>
                <a:gd name="connsiteY6" fmla="*/ 1837944 h 1837944"/>
                <a:gd name="connsiteX7" fmla="*/ 9144 w 5221224"/>
                <a:gd name="connsiteY7" fmla="*/ 1801368 h 1837944"/>
                <a:gd name="connsiteX8" fmla="*/ 0 w 5221224"/>
                <a:gd name="connsiteY8"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983992 w 5221224"/>
                <a:gd name="connsiteY3" fmla="*/ 524256 h 1837944"/>
                <a:gd name="connsiteX4" fmla="*/ 2965704 w 5221224"/>
                <a:gd name="connsiteY4" fmla="*/ 213360 h 1837944"/>
                <a:gd name="connsiteX5" fmla="*/ 5202936 w 5221224"/>
                <a:gd name="connsiteY5" fmla="*/ 246888 h 1837944"/>
                <a:gd name="connsiteX6" fmla="*/ 5221224 w 5221224"/>
                <a:gd name="connsiteY6" fmla="*/ 1837944 h 1837944"/>
                <a:gd name="connsiteX7" fmla="*/ 9144 w 5221224"/>
                <a:gd name="connsiteY7" fmla="*/ 1801368 h 1837944"/>
                <a:gd name="connsiteX8" fmla="*/ 0 w 5221224"/>
                <a:gd name="connsiteY8" fmla="*/ 0 h 1837944"/>
                <a:gd name="connsiteX0" fmla="*/ 0 w 5221224"/>
                <a:gd name="connsiteY0" fmla="*/ 0 h 1837944"/>
                <a:gd name="connsiteX1" fmla="*/ 1965960 w 5221224"/>
                <a:gd name="connsiteY1" fmla="*/ 27432 h 1837944"/>
                <a:gd name="connsiteX2" fmla="*/ 1965960 w 5221224"/>
                <a:gd name="connsiteY2" fmla="*/ 512064 h 1837944"/>
                <a:gd name="connsiteX3" fmla="*/ 2965704 w 5221224"/>
                <a:gd name="connsiteY3" fmla="*/ 524256 h 1837944"/>
                <a:gd name="connsiteX4" fmla="*/ 2965704 w 5221224"/>
                <a:gd name="connsiteY4" fmla="*/ 213360 h 1837944"/>
                <a:gd name="connsiteX5" fmla="*/ 5202936 w 5221224"/>
                <a:gd name="connsiteY5" fmla="*/ 246888 h 1837944"/>
                <a:gd name="connsiteX6" fmla="*/ 5221224 w 5221224"/>
                <a:gd name="connsiteY6" fmla="*/ 1837944 h 1837944"/>
                <a:gd name="connsiteX7" fmla="*/ 9144 w 5221224"/>
                <a:gd name="connsiteY7" fmla="*/ 1801368 h 1837944"/>
                <a:gd name="connsiteX8" fmla="*/ 0 w 5221224"/>
                <a:gd name="connsiteY8" fmla="*/ 0 h 1837944"/>
                <a:gd name="connsiteX0" fmla="*/ 18288 w 5212080"/>
                <a:gd name="connsiteY0" fmla="*/ 0 h 1810512"/>
                <a:gd name="connsiteX1" fmla="*/ 1956816 w 5212080"/>
                <a:gd name="connsiteY1" fmla="*/ 0 h 1810512"/>
                <a:gd name="connsiteX2" fmla="*/ 1956816 w 5212080"/>
                <a:gd name="connsiteY2" fmla="*/ 484632 h 1810512"/>
                <a:gd name="connsiteX3" fmla="*/ 2956560 w 5212080"/>
                <a:gd name="connsiteY3" fmla="*/ 496824 h 1810512"/>
                <a:gd name="connsiteX4" fmla="*/ 2956560 w 5212080"/>
                <a:gd name="connsiteY4" fmla="*/ 185928 h 1810512"/>
                <a:gd name="connsiteX5" fmla="*/ 5193792 w 5212080"/>
                <a:gd name="connsiteY5" fmla="*/ 219456 h 1810512"/>
                <a:gd name="connsiteX6" fmla="*/ 5212080 w 5212080"/>
                <a:gd name="connsiteY6" fmla="*/ 1810512 h 1810512"/>
                <a:gd name="connsiteX7" fmla="*/ 0 w 5212080"/>
                <a:gd name="connsiteY7" fmla="*/ 1773936 h 1810512"/>
                <a:gd name="connsiteX8" fmla="*/ 18288 w 5212080"/>
                <a:gd name="connsiteY8" fmla="*/ 0 h 181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2080" h="1810512">
                  <a:moveTo>
                    <a:pt x="18288" y="0"/>
                  </a:moveTo>
                  <a:lnTo>
                    <a:pt x="1956816" y="0"/>
                  </a:lnTo>
                  <a:lnTo>
                    <a:pt x="1956816" y="484632"/>
                  </a:lnTo>
                  <a:lnTo>
                    <a:pt x="2956560" y="496824"/>
                  </a:lnTo>
                  <a:lnTo>
                    <a:pt x="2956560" y="185928"/>
                  </a:lnTo>
                  <a:lnTo>
                    <a:pt x="5193792" y="219456"/>
                  </a:lnTo>
                  <a:lnTo>
                    <a:pt x="5212080" y="1810512"/>
                  </a:lnTo>
                  <a:lnTo>
                    <a:pt x="0" y="1773936"/>
                  </a:lnTo>
                  <a:lnTo>
                    <a:pt x="18288"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65760" y="3391704"/>
            <a:ext cx="3090672" cy="2264860"/>
            <a:chOff x="365760" y="3075236"/>
            <a:chExt cx="3090672" cy="2264860"/>
          </a:xfrm>
        </p:grpSpPr>
        <p:sp>
          <p:nvSpPr>
            <p:cNvPr id="18" name="Freeform 17"/>
            <p:cNvSpPr/>
            <p:nvPr/>
          </p:nvSpPr>
          <p:spPr>
            <a:xfrm>
              <a:off x="365760" y="3557016"/>
              <a:ext cx="3090672" cy="1783080"/>
            </a:xfrm>
            <a:custGeom>
              <a:avLst/>
              <a:gdLst>
                <a:gd name="connsiteX0" fmla="*/ 36576 w 3090672"/>
                <a:gd name="connsiteY0" fmla="*/ 0 h 1801368"/>
                <a:gd name="connsiteX1" fmla="*/ 1956816 w 3090672"/>
                <a:gd name="connsiteY1" fmla="*/ 18288 h 1801368"/>
                <a:gd name="connsiteX2" fmla="*/ 1956816 w 3090672"/>
                <a:gd name="connsiteY2" fmla="*/ 502920 h 1801368"/>
                <a:gd name="connsiteX3" fmla="*/ 3090672 w 3090672"/>
                <a:gd name="connsiteY3" fmla="*/ 521208 h 1801368"/>
                <a:gd name="connsiteX4" fmla="*/ 3081528 w 3090672"/>
                <a:gd name="connsiteY4" fmla="*/ 1801368 h 1801368"/>
                <a:gd name="connsiteX5" fmla="*/ 0 w 3090672"/>
                <a:gd name="connsiteY5" fmla="*/ 1792224 h 1801368"/>
                <a:gd name="connsiteX6" fmla="*/ 36576 w 3090672"/>
                <a:gd name="connsiteY6" fmla="*/ 0 h 1801368"/>
                <a:gd name="connsiteX0" fmla="*/ 0 w 3099816"/>
                <a:gd name="connsiteY0" fmla="*/ 0 h 1810512"/>
                <a:gd name="connsiteX1" fmla="*/ 1965960 w 3099816"/>
                <a:gd name="connsiteY1" fmla="*/ 27432 h 1810512"/>
                <a:gd name="connsiteX2" fmla="*/ 1965960 w 3099816"/>
                <a:gd name="connsiteY2" fmla="*/ 512064 h 1810512"/>
                <a:gd name="connsiteX3" fmla="*/ 3099816 w 3099816"/>
                <a:gd name="connsiteY3" fmla="*/ 530352 h 1810512"/>
                <a:gd name="connsiteX4" fmla="*/ 3090672 w 3099816"/>
                <a:gd name="connsiteY4" fmla="*/ 1810512 h 1810512"/>
                <a:gd name="connsiteX5" fmla="*/ 9144 w 3099816"/>
                <a:gd name="connsiteY5" fmla="*/ 1801368 h 1810512"/>
                <a:gd name="connsiteX6" fmla="*/ 0 w 3099816"/>
                <a:gd name="connsiteY6" fmla="*/ 0 h 1810512"/>
                <a:gd name="connsiteX0" fmla="*/ 0 w 3090672"/>
                <a:gd name="connsiteY0" fmla="*/ 18288 h 1783080"/>
                <a:gd name="connsiteX1" fmla="*/ 1956816 w 3090672"/>
                <a:gd name="connsiteY1" fmla="*/ 0 h 1783080"/>
                <a:gd name="connsiteX2" fmla="*/ 1956816 w 3090672"/>
                <a:gd name="connsiteY2" fmla="*/ 484632 h 1783080"/>
                <a:gd name="connsiteX3" fmla="*/ 3090672 w 3090672"/>
                <a:gd name="connsiteY3" fmla="*/ 502920 h 1783080"/>
                <a:gd name="connsiteX4" fmla="*/ 3081528 w 3090672"/>
                <a:gd name="connsiteY4" fmla="*/ 1783080 h 1783080"/>
                <a:gd name="connsiteX5" fmla="*/ 0 w 3090672"/>
                <a:gd name="connsiteY5" fmla="*/ 1773936 h 1783080"/>
                <a:gd name="connsiteX6" fmla="*/ 0 w 3090672"/>
                <a:gd name="connsiteY6" fmla="*/ 18288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0672" h="1783080">
                  <a:moveTo>
                    <a:pt x="0" y="18288"/>
                  </a:moveTo>
                  <a:lnTo>
                    <a:pt x="1956816" y="0"/>
                  </a:lnTo>
                  <a:lnTo>
                    <a:pt x="1956816" y="484632"/>
                  </a:lnTo>
                  <a:lnTo>
                    <a:pt x="3090672" y="502920"/>
                  </a:lnTo>
                  <a:lnTo>
                    <a:pt x="3081528" y="1783080"/>
                  </a:lnTo>
                  <a:lnTo>
                    <a:pt x="0" y="1773936"/>
                  </a:lnTo>
                  <a:lnTo>
                    <a:pt x="0" y="18288"/>
                  </a:lnTo>
                  <a:close/>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74378" y="3075236"/>
              <a:ext cx="1073692" cy="369332"/>
            </a:xfrm>
            <a:prstGeom prst="rect">
              <a:avLst/>
            </a:prstGeom>
            <a:noFill/>
          </p:spPr>
          <p:txBody>
            <a:bodyPr wrap="none" rtlCol="0">
              <a:spAutoFit/>
            </a:bodyPr>
            <a:lstStyle/>
            <a:p>
              <a:r>
                <a:rPr lang="en-US" dirty="0" smtClean="0">
                  <a:solidFill>
                    <a:srgbClr val="0000FF"/>
                  </a:solidFill>
                </a:rPr>
                <a:t>Objective</a:t>
              </a:r>
              <a:endParaRPr lang="en-US" dirty="0">
                <a:solidFill>
                  <a:srgbClr val="0000FF"/>
                </a:solidFill>
              </a:endParaRPr>
            </a:p>
          </p:txBody>
        </p:sp>
      </p:grpSp>
    </p:spTree>
    <p:extLst>
      <p:ext uri="{BB962C8B-B14F-4D97-AF65-F5344CB8AC3E}">
        <p14:creationId xmlns:p14="http://schemas.microsoft.com/office/powerpoint/2010/main" val="9672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Questions were painstakingly developed with random inputs and solutions that were tailored to each student’s </a:t>
            </a:r>
            <a:r>
              <a:rPr lang="en-US" dirty="0" smtClean="0"/>
              <a:t>problem.</a:t>
            </a:r>
            <a:endParaRPr lang="en-US" dirty="0"/>
          </a:p>
        </p:txBody>
      </p:sp>
      <p:sp>
        <p:nvSpPr>
          <p:cNvPr id="6" name="Content Placeholder 5"/>
          <p:cNvSpPr>
            <a:spLocks noGrp="1"/>
          </p:cNvSpPr>
          <p:nvPr>
            <p:ph sz="half" idx="1"/>
          </p:nvPr>
        </p:nvSpPr>
        <p:spPr>
          <a:xfrm>
            <a:off x="76200" y="875256"/>
            <a:ext cx="9144000" cy="4525963"/>
          </a:xfrm>
        </p:spPr>
        <p:txBody>
          <a:bodyPr>
            <a:normAutofit/>
          </a:bodyPr>
          <a:lstStyle/>
          <a:p>
            <a:pPr>
              <a:buFont typeface="Arial" panose="020B0604020202020204" pitchFamily="34" charset="0"/>
              <a:buChar char="•"/>
            </a:pPr>
            <a:r>
              <a:rPr lang="en-US" sz="1800" dirty="0" smtClean="0"/>
              <a:t>Answers should be tractable</a:t>
            </a:r>
          </a:p>
          <a:p>
            <a:pPr>
              <a:buFont typeface="Arial" panose="020B0604020202020204" pitchFamily="34" charset="0"/>
              <a:buChar char="•"/>
            </a:pPr>
            <a:r>
              <a:rPr lang="en-US" sz="1800" dirty="0" smtClean="0"/>
              <a:t>Questions shoul</a:t>
            </a:r>
            <a:r>
              <a:rPr lang="en-US" sz="1800" dirty="0" smtClean="0"/>
              <a:t>d have mathematically correct and  physically meaningful values</a:t>
            </a:r>
          </a:p>
          <a:p>
            <a:pPr>
              <a:buFont typeface="Arial" panose="020B0604020202020204" pitchFamily="34" charset="0"/>
              <a:buChar char="•"/>
            </a:pPr>
            <a:r>
              <a:rPr lang="en-US" sz="1800" dirty="0" smtClean="0"/>
              <a:t>The devil is in the details!</a:t>
            </a:r>
            <a:r>
              <a:rPr lang="en-US" sz="1800" dirty="0" smtClean="0"/>
              <a:t> </a:t>
            </a:r>
          </a:p>
          <a:p>
            <a:pPr>
              <a:buFont typeface="Arial" panose="020B0604020202020204" pitchFamily="34" charset="0"/>
              <a:buChar char="•"/>
            </a:pPr>
            <a:r>
              <a:rPr lang="en-US" sz="1800" dirty="0" smtClean="0"/>
              <a:t>Each problem has: (1) definition in MS Word; (2) MATLAB check; (3) definition in </a:t>
            </a:r>
            <a:r>
              <a:rPr lang="en-US" sz="1800" dirty="0" err="1" smtClean="0"/>
              <a:t>RealizIT</a:t>
            </a:r>
            <a:endParaRPr lang="en-US" sz="1800" dirty="0" smtClean="0"/>
          </a:p>
          <a:p>
            <a:pPr>
              <a:buFont typeface="Arial" panose="020B0604020202020204" pitchFamily="34" charset="0"/>
              <a:buChar char="•"/>
            </a:pPr>
            <a:r>
              <a:rPr lang="en-US" sz="1800" dirty="0" smtClean="0"/>
              <a:t>Extensive testing in MATLAB first, then </a:t>
            </a:r>
            <a:r>
              <a:rPr lang="en-US" sz="1800" dirty="0" err="1" smtClean="0"/>
              <a:t>RealizIT</a:t>
            </a:r>
            <a:endParaRPr lang="en-US" sz="1800" dirty="0"/>
          </a:p>
        </p:txBody>
      </p:sp>
      <p:pic>
        <p:nvPicPr>
          <p:cNvPr id="8" name="Picture 7"/>
          <p:cNvPicPr>
            <a:picLocks noChangeAspect="1"/>
          </p:cNvPicPr>
          <p:nvPr/>
        </p:nvPicPr>
        <p:blipFill>
          <a:blip r:embed="rId2"/>
          <a:stretch>
            <a:fillRect/>
          </a:stretch>
        </p:blipFill>
        <p:spPr>
          <a:xfrm>
            <a:off x="228600" y="3008856"/>
            <a:ext cx="4585514" cy="2553744"/>
          </a:xfrm>
          <a:prstGeom prst="rect">
            <a:avLst/>
          </a:prstGeom>
        </p:spPr>
      </p:pic>
      <p:pic>
        <p:nvPicPr>
          <p:cNvPr id="9" name="Picture 8"/>
          <p:cNvPicPr>
            <a:picLocks noChangeAspect="1"/>
          </p:cNvPicPr>
          <p:nvPr/>
        </p:nvPicPr>
        <p:blipFill>
          <a:blip r:embed="rId3"/>
          <a:stretch>
            <a:fillRect/>
          </a:stretch>
        </p:blipFill>
        <p:spPr>
          <a:xfrm>
            <a:off x="395269" y="5562601"/>
            <a:ext cx="4407406" cy="914400"/>
          </a:xfrm>
          <a:prstGeom prst="rect">
            <a:avLst/>
          </a:prstGeom>
        </p:spPr>
      </p:pic>
      <p:pic>
        <p:nvPicPr>
          <p:cNvPr id="11" name="Picture 10"/>
          <p:cNvPicPr>
            <a:picLocks noChangeAspect="1"/>
          </p:cNvPicPr>
          <p:nvPr/>
        </p:nvPicPr>
        <p:blipFill>
          <a:blip r:embed="rId4"/>
          <a:stretch>
            <a:fillRect/>
          </a:stretch>
        </p:blipFill>
        <p:spPr>
          <a:xfrm>
            <a:off x="4830278" y="2947989"/>
            <a:ext cx="2733436" cy="3071811"/>
          </a:xfrm>
          <a:prstGeom prst="rect">
            <a:avLst/>
          </a:prstGeom>
        </p:spPr>
      </p:pic>
      <p:grpSp>
        <p:nvGrpSpPr>
          <p:cNvPr id="14" name="Group 13"/>
          <p:cNvGrpSpPr/>
          <p:nvPr/>
        </p:nvGrpSpPr>
        <p:grpSpPr>
          <a:xfrm>
            <a:off x="284568" y="2946460"/>
            <a:ext cx="7380594" cy="3591269"/>
            <a:chOff x="391806" y="2828404"/>
            <a:chExt cx="7380594" cy="3591269"/>
          </a:xfrm>
        </p:grpSpPr>
        <p:pic>
          <p:nvPicPr>
            <p:cNvPr id="12" name="Picture 11"/>
            <p:cNvPicPr>
              <a:picLocks noChangeAspect="1"/>
            </p:cNvPicPr>
            <p:nvPr/>
          </p:nvPicPr>
          <p:blipFill>
            <a:blip r:embed="rId5"/>
            <a:stretch>
              <a:fillRect/>
            </a:stretch>
          </p:blipFill>
          <p:spPr>
            <a:xfrm>
              <a:off x="457200" y="3962400"/>
              <a:ext cx="7315200" cy="2457273"/>
            </a:xfrm>
            <a:prstGeom prst="rect">
              <a:avLst/>
            </a:prstGeom>
          </p:spPr>
        </p:pic>
        <p:pic>
          <p:nvPicPr>
            <p:cNvPr id="13" name="Picture 12"/>
            <p:cNvPicPr>
              <a:picLocks noChangeAspect="1"/>
            </p:cNvPicPr>
            <p:nvPr/>
          </p:nvPicPr>
          <p:blipFill>
            <a:blip r:embed="rId6"/>
            <a:stretch>
              <a:fillRect/>
            </a:stretch>
          </p:blipFill>
          <p:spPr>
            <a:xfrm>
              <a:off x="391806" y="2828404"/>
              <a:ext cx="6999594" cy="1216875"/>
            </a:xfrm>
            <a:prstGeom prst="rect">
              <a:avLst/>
            </a:prstGeom>
          </p:spPr>
        </p:pic>
      </p:grpSp>
      <p:pic>
        <p:nvPicPr>
          <p:cNvPr id="15" name="Picture 14"/>
          <p:cNvPicPr>
            <a:picLocks noChangeAspect="1"/>
          </p:cNvPicPr>
          <p:nvPr/>
        </p:nvPicPr>
        <p:blipFill>
          <a:blip r:embed="rId7"/>
          <a:stretch>
            <a:fillRect/>
          </a:stretch>
        </p:blipFill>
        <p:spPr>
          <a:xfrm>
            <a:off x="353641" y="4066786"/>
            <a:ext cx="7242449" cy="2387745"/>
          </a:xfrm>
          <a:prstGeom prst="rect">
            <a:avLst/>
          </a:prstGeom>
        </p:spPr>
      </p:pic>
      <p:pic>
        <p:nvPicPr>
          <p:cNvPr id="16" name="Picture 15"/>
          <p:cNvPicPr>
            <a:picLocks noChangeAspect="1"/>
          </p:cNvPicPr>
          <p:nvPr/>
        </p:nvPicPr>
        <p:blipFill>
          <a:blip r:embed="rId8"/>
          <a:stretch>
            <a:fillRect/>
          </a:stretch>
        </p:blipFill>
        <p:spPr>
          <a:xfrm>
            <a:off x="321353" y="4038600"/>
            <a:ext cx="7274737" cy="2451393"/>
          </a:xfrm>
          <a:prstGeom prst="rect">
            <a:avLst/>
          </a:prstGeom>
        </p:spPr>
      </p:pic>
    </p:spTree>
    <p:extLst>
      <p:ext uri="{BB962C8B-B14F-4D97-AF65-F5344CB8AC3E}">
        <p14:creationId xmlns:p14="http://schemas.microsoft.com/office/powerpoint/2010/main" val="23188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CCharlotte_template02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UNCCharlotte_template02 (1)</Template>
  <TotalTime>427</TotalTime>
  <Words>1047</Words>
  <Application>Microsoft Office PowerPoint</Application>
  <PresentationFormat>On-screen Show (4:3)</PresentationFormat>
  <Paragraphs>155</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UNCCharlotte_template02 (1)</vt:lpstr>
      <vt:lpstr>Adaptive Learning Platform for Engineering Dynamics</vt:lpstr>
      <vt:lpstr>This talk describes the early implementation of an Adaptive Learning System in Engineering Dynamics/System Dynamics in Mechanical Engineering at UNC Charlotte using the RealizIT system. </vt:lpstr>
      <vt:lpstr>Engineering Dynamics is a core junior level course in engineering curricula that teaches the fundamentals of dynamic modeling of engineering systems with differential equations.</vt:lpstr>
      <vt:lpstr>We chose Adaptive Learning for this course because it: (1) requires practice of mathematical tools and problems amenable to randomization; and (2) traditional methods break down for large classes. </vt:lpstr>
      <vt:lpstr>The previous model was traditional with some less traditional twists to personalize the experience for the student.</vt:lpstr>
      <vt:lpstr>The previous model was traditional with some less traditional twists to personalize the experience for the student.</vt:lpstr>
      <vt:lpstr>In implementing the system, we “interviewed” three companies.</vt:lpstr>
      <vt:lpstr>The implementation went in stages beginning with a mapping of the course structure in Modules, Nodes and Objectives.</vt:lpstr>
      <vt:lpstr>Questions were painstakingly developed with random inputs and solutions that were tailored to each student’s problem.</vt:lpstr>
      <vt:lpstr>Lesson content was authored in collaboration with RealizIT and required significant website development and collaboration.</vt:lpstr>
      <vt:lpstr>MATLAB Grader was implemented with a “tricky” method of communication to/from RealizIT.</vt:lpstr>
      <vt:lpstr>While our goal was to implement all homework in RealizIT by Spring 2019, we instead implemented the most important first third of the course with plans to finish in Summer 2019 and test again in Fall 2019.</vt:lpstr>
      <vt:lpstr>Real time feedback on student performance changed the lecture content substantially but is not leading to a flipped classroom (yet!).</vt:lpstr>
      <vt:lpstr>Student feedback thus far …</vt:lpstr>
      <vt:lpstr>Concluding comments and future work.</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44 bold</dc:title>
  <dc:creator>Cindy Jones</dc:creator>
  <cp:lastModifiedBy>Matt Davies</cp:lastModifiedBy>
  <cp:revision>36</cp:revision>
  <dcterms:created xsi:type="dcterms:W3CDTF">2014-04-28T15:04:37Z</dcterms:created>
  <dcterms:modified xsi:type="dcterms:W3CDTF">2019-02-07T11:30:32Z</dcterms:modified>
</cp:coreProperties>
</file>