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8" r:id="rId2"/>
    <p:sldId id="259" r:id="rId3"/>
    <p:sldId id="260" r:id="rId4"/>
    <p:sldId id="270" r:id="rId5"/>
    <p:sldId id="263" r:id="rId6"/>
    <p:sldId id="262" r:id="rId7"/>
    <p:sldId id="264" r:id="rId8"/>
    <p:sldId id="266" r:id="rId9"/>
    <p:sldId id="267" r:id="rId10"/>
    <p:sldId id="268" r:id="rId11"/>
    <p:sldId id="269" r:id="rId12"/>
  </p:sldIdLst>
  <p:sldSz cx="38404800" cy="30175200"/>
  <p:notesSz cx="9144000" cy="6858000"/>
  <p:defaultTextStyle>
    <a:defPPr>
      <a:defRPr lang="en-US"/>
    </a:defPPr>
    <a:lvl1pPr marL="0" algn="l" defTabSz="382337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911685" algn="l" defTabSz="382337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823374" algn="l" defTabSz="382337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735059" algn="l" defTabSz="382337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646748" algn="l" defTabSz="382337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558433" algn="l" defTabSz="382337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470122" algn="l" defTabSz="382337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381807" algn="l" defTabSz="382337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293496" algn="l" defTabSz="3823374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80">
          <p15:clr>
            <a:srgbClr val="A4A3A4"/>
          </p15:clr>
        </p15:guide>
        <p15:guide id="2" pos="132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tor" initials="Editor" lastIdx="3" clrIdx="0"/>
  <p:cmAuthor id="1" name="hpeach" initials="HP" lastIdx="2" clrIdx="1"/>
  <p:cmAuthor id="2" name="Annelise Thornton" initials="AT" lastIdx="12" clrIdx="2">
    <p:extLst>
      <p:ext uri="{19B8F6BF-5375-455C-9EA6-DF929625EA0E}">
        <p15:presenceInfo xmlns:p15="http://schemas.microsoft.com/office/powerpoint/2012/main" xmlns="" userId="267b8f9fb36d89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7426"/>
    <a:srgbClr val="339933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4528" autoAdjust="0"/>
    <p:restoredTop sz="92421" autoAdjust="0"/>
  </p:normalViewPr>
  <p:slideViewPr>
    <p:cSldViewPr>
      <p:cViewPr>
        <p:scale>
          <a:sx n="20" d="100"/>
          <a:sy n="20" d="100"/>
        </p:scale>
        <p:origin x="-1338" y="222"/>
      </p:cViewPr>
      <p:guideLst>
        <p:guide orient="horz" pos="9504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5CAB2-3F90-45AC-B512-931314BB4A04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514350"/>
            <a:ext cx="3270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57999-97CE-469E-A63D-D5DC51B2A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62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3126" algn="l" defTabSz="8262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6252" algn="l" defTabSz="8262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9378" algn="l" defTabSz="8262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2504" algn="l" defTabSz="8262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65630" algn="l" defTabSz="8262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78756" algn="l" defTabSz="8262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1881" algn="l" defTabSz="8262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05007" algn="l" defTabSz="8262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999-97CE-469E-A63D-D5DC51B2A9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A1A530-8F01-4324-82A0-41D5E38D58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A1A530-8F01-4324-82A0-41D5E38D58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999-97CE-469E-A63D-D5DC51B2A9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999-97CE-469E-A63D-D5DC51B2A9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999-97CE-469E-A63D-D5DC51B2A9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999-97CE-469E-A63D-D5DC51B2A9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999-97CE-469E-A63D-D5DC51B2A9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7999-97CE-469E-A63D-D5DC51B2A9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A1A530-8F01-4324-82A0-41D5E38D58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A1A530-8F01-4324-82A0-41D5E38D58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601200" y="13746480"/>
            <a:ext cx="25923240" cy="8335194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601200" y="22014618"/>
            <a:ext cx="25923240" cy="6035040"/>
          </a:xfrm>
        </p:spPr>
        <p:txBody>
          <a:bodyPr/>
          <a:lstStyle>
            <a:lvl1pPr marL="0" indent="0" algn="l">
              <a:buNone/>
              <a:defRPr sz="7500" b="1">
                <a:solidFill>
                  <a:schemeClr val="tx2"/>
                </a:solidFill>
              </a:defRPr>
            </a:lvl1pPr>
            <a:lvl2pPr marL="1912153" indent="0" algn="ctr">
              <a:buNone/>
            </a:lvl2pPr>
            <a:lvl3pPr marL="3824306" indent="0" algn="ctr">
              <a:buNone/>
            </a:lvl3pPr>
            <a:lvl4pPr marL="5736460" indent="0" algn="ctr">
              <a:buNone/>
            </a:lvl4pPr>
            <a:lvl5pPr marL="7648613" indent="0" algn="ctr">
              <a:buNone/>
            </a:lvl5pPr>
            <a:lvl6pPr marL="9560767" indent="0" algn="ctr">
              <a:buNone/>
            </a:lvl6pPr>
            <a:lvl7pPr marL="11472920" indent="0" algn="ctr">
              <a:buNone/>
            </a:lvl7pPr>
            <a:lvl8pPr marL="13385073" indent="0" algn="ctr">
              <a:buNone/>
            </a:lvl8pPr>
            <a:lvl9pPr marL="1529722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32382809" y="5204126"/>
            <a:ext cx="10058400" cy="1600200"/>
          </a:xfrm>
        </p:spPr>
        <p:txBody>
          <a:bodyPr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29358769" y="18437751"/>
            <a:ext cx="16093440" cy="161300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0"/>
            <a:ext cx="2560320" cy="301752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60612" y="0"/>
            <a:ext cx="439588" cy="301752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160522" y="0"/>
            <a:ext cx="763862" cy="301752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4793544" y="0"/>
            <a:ext cx="967176" cy="301752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446644" y="0"/>
            <a:ext cx="0" cy="3017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3840480" y="0"/>
            <a:ext cx="0" cy="3017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3587270" y="0"/>
            <a:ext cx="0" cy="3017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7251888" y="0"/>
            <a:ext cx="0" cy="301752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4480560" y="0"/>
            <a:ext cx="0" cy="301752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38278196" y="0"/>
            <a:ext cx="0" cy="3017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120640" y="0"/>
            <a:ext cx="320040" cy="301752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2560320" y="15087600"/>
            <a:ext cx="5440680" cy="569976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5500454" y="21413709"/>
            <a:ext cx="2693980" cy="282226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4582536" y="24202782"/>
            <a:ext cx="576072" cy="60350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6989674" y="25467870"/>
            <a:ext cx="1152144" cy="120700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8001000" y="19781520"/>
            <a:ext cx="1536192" cy="16093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5567284" y="21686289"/>
            <a:ext cx="2560320" cy="2277105"/>
          </a:xfrm>
        </p:spPr>
        <p:txBody>
          <a:bodyPr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208417"/>
            <a:ext cx="7040880" cy="2574671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208411"/>
            <a:ext cx="25283160" cy="2574671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920240" y="7040880"/>
            <a:ext cx="31363920" cy="2144451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12740640"/>
            <a:ext cx="25923240" cy="9035796"/>
          </a:xfrm>
        </p:spPr>
        <p:txBody>
          <a:bodyPr/>
          <a:lstStyle>
            <a:lvl1pPr algn="l">
              <a:buNone/>
              <a:defRPr sz="126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0" y="22044660"/>
            <a:ext cx="25923240" cy="6035040"/>
          </a:xfrm>
        </p:spPr>
        <p:txBody>
          <a:bodyPr anchor="t"/>
          <a:lstStyle>
            <a:lvl1pPr marL="0" indent="0">
              <a:buNone/>
              <a:defRPr sz="7500" b="1">
                <a:solidFill>
                  <a:schemeClr val="tx2"/>
                </a:solidFill>
              </a:defRPr>
            </a:lvl1pPr>
            <a:lvl2pPr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32377076" y="5188002"/>
            <a:ext cx="10058400" cy="1600200"/>
          </a:xfrm>
        </p:spPr>
        <p:txBody>
          <a:bodyPr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29359556" y="18425162"/>
            <a:ext cx="16093440" cy="161300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600200" y="0"/>
            <a:ext cx="2560320" cy="301752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60612" y="0"/>
            <a:ext cx="439588" cy="301752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160522" y="0"/>
            <a:ext cx="763862" cy="301752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793544" y="0"/>
            <a:ext cx="967176" cy="301752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446644" y="0"/>
            <a:ext cx="0" cy="3017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3840480" y="0"/>
            <a:ext cx="0" cy="3017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3587270" y="0"/>
            <a:ext cx="0" cy="301752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7251888" y="0"/>
            <a:ext cx="0" cy="301752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4480560" y="0"/>
            <a:ext cx="0" cy="301752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5120640" y="0"/>
            <a:ext cx="320040" cy="301752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2560320" y="15087600"/>
            <a:ext cx="5440680" cy="56997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5563758" y="21413709"/>
            <a:ext cx="2693980" cy="282226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4582536" y="24202782"/>
            <a:ext cx="576072" cy="60350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6989674" y="25481280"/>
            <a:ext cx="1152144" cy="120700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7891968" y="19711506"/>
            <a:ext cx="1536192" cy="16093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38211364" y="0"/>
            <a:ext cx="0" cy="3017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630588" y="21686289"/>
            <a:ext cx="2560320" cy="2277105"/>
          </a:xfrm>
        </p:spPr>
        <p:txBody>
          <a:bodyPr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920240" y="7040880"/>
            <a:ext cx="15361920" cy="20116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7935042" y="7040880"/>
            <a:ext cx="15361920" cy="20116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201420"/>
            <a:ext cx="31683960" cy="50292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920240" y="10393680"/>
            <a:ext cx="15361920" cy="170992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18362295" y="10393680"/>
            <a:ext cx="15361920" cy="170992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1920240" y="6906769"/>
            <a:ext cx="15361920" cy="28968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8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18242280" y="6906769"/>
            <a:ext cx="15361920" cy="28968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84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36804600" y="0"/>
            <a:ext cx="0" cy="3017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13530834" y="14127480"/>
            <a:ext cx="27761184" cy="1920240"/>
          </a:xfrm>
        </p:spPr>
        <p:txBody>
          <a:bodyPr anchor="b"/>
          <a:lstStyle>
            <a:lvl1pPr algn="l">
              <a:buNone/>
              <a:defRPr sz="84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8611578" y="1207008"/>
            <a:ext cx="6413602" cy="21927312"/>
          </a:xfrm>
        </p:spPr>
        <p:txBody>
          <a:bodyPr/>
          <a:lstStyle>
            <a:lvl1pPr marL="0" indent="0">
              <a:spcBef>
                <a:spcPts val="1673"/>
              </a:spcBef>
              <a:spcAft>
                <a:spcPts val="4183"/>
              </a:spcAft>
              <a:buNone/>
              <a:defRPr sz="5100"/>
            </a:lvl1pPr>
            <a:lvl2pPr>
              <a:buNone/>
              <a:defRPr sz="5100"/>
            </a:lvl2pPr>
            <a:lvl3pPr>
              <a:buNone/>
              <a:defRPr sz="4200"/>
            </a:lvl3pPr>
            <a:lvl4pPr>
              <a:buNone/>
              <a:defRPr sz="3800"/>
            </a:lvl4pPr>
            <a:lvl5pPr>
              <a:buNone/>
              <a:defRPr sz="3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6243280" y="0"/>
            <a:ext cx="0" cy="3017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6007644" y="0"/>
            <a:ext cx="0" cy="301752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37764720" y="0"/>
            <a:ext cx="0" cy="301752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7124640" y="0"/>
            <a:ext cx="1280160" cy="301752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37444680" y="0"/>
            <a:ext cx="0" cy="3017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34257082" y="25146000"/>
            <a:ext cx="2304288" cy="24140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1280160" y="1207009"/>
            <a:ext cx="23682960" cy="27841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6804600" y="0"/>
            <a:ext cx="0" cy="3017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34257082" y="25146000"/>
            <a:ext cx="2304288" cy="24140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13439623" y="14127480"/>
            <a:ext cx="27761184" cy="1920240"/>
          </a:xfrm>
        </p:spPr>
        <p:txBody>
          <a:bodyPr anchor="b"/>
          <a:lstStyle>
            <a:lvl1pPr algn="l">
              <a:buNone/>
              <a:defRPr sz="84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5923240" cy="301752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3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16352" y="1165099"/>
            <a:ext cx="6400800" cy="21806610"/>
          </a:xfrm>
        </p:spPr>
        <p:txBody>
          <a:bodyPr rot="0" spcFirstLastPara="0" vertOverflow="overflow" horzOverflow="overflow" vert="horz" wrap="square" lIns="382431" tIns="191215" rIns="382431" bIns="191215" numCol="1" spcCol="1147292" rtlCol="0" fromWordArt="0" anchor="t" anchorCtr="0" forceAA="0" compatLnSpc="1">
            <a:normAutofit/>
          </a:bodyPr>
          <a:lstStyle>
            <a:lvl1pPr marL="0" indent="0">
              <a:spcBef>
                <a:spcPts val="418"/>
              </a:spcBef>
              <a:spcAft>
                <a:spcPts val="1673"/>
              </a:spcAft>
              <a:buFontTx/>
              <a:buNone/>
              <a:defRPr sz="51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37764720" y="0"/>
            <a:ext cx="0" cy="30175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124640" y="0"/>
            <a:ext cx="1280160" cy="301752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7444680" y="0"/>
            <a:ext cx="0" cy="3017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26243280" y="0"/>
            <a:ext cx="0" cy="3017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26007644" y="0"/>
            <a:ext cx="0" cy="301752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36804600" y="0"/>
            <a:ext cx="0" cy="301752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920240" y="1208406"/>
            <a:ext cx="31363920" cy="5029200"/>
          </a:xfrm>
          <a:prstGeom prst="rect">
            <a:avLst/>
          </a:prstGeom>
        </p:spPr>
        <p:txBody>
          <a:bodyPr vert="horz" lIns="382431" tIns="191215" rIns="382431" bIns="19121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920240" y="7040880"/>
            <a:ext cx="31363920" cy="21444510"/>
          </a:xfrm>
          <a:prstGeom prst="rect">
            <a:avLst/>
          </a:prstGeom>
        </p:spPr>
        <p:txBody>
          <a:bodyPr vert="horz" lIns="382431" tIns="191215" rIns="382431" bIns="19121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31674816" y="4798553"/>
            <a:ext cx="8851392" cy="1613002"/>
          </a:xfrm>
          <a:prstGeom prst="rect">
            <a:avLst/>
          </a:prstGeom>
        </p:spPr>
        <p:txBody>
          <a:bodyPr vert="horz" lIns="382431" tIns="191215" rIns="382431" bIns="191215" anchor="ctr" anchorCtr="0"/>
          <a:lstStyle>
            <a:lvl1pPr algn="r" eaLnBrk="1" latinLnBrk="0" hangingPunct="1">
              <a:defRPr kumimoji="0" sz="5100">
                <a:solidFill>
                  <a:schemeClr val="tx2"/>
                </a:solidFill>
              </a:defRPr>
            </a:lvl1pPr>
          </a:lstStyle>
          <a:p>
            <a:fld id="{2D4BDD31-4FB9-40CD-9792-80313F730BF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29038742" y="16480432"/>
            <a:ext cx="14081760" cy="1536192"/>
          </a:xfrm>
          <a:prstGeom prst="rect">
            <a:avLst/>
          </a:prstGeom>
        </p:spPr>
        <p:txBody>
          <a:bodyPr vert="horz" lIns="382431" tIns="191215" rIns="382431" bIns="191215" anchor="ctr" anchorCtr="0"/>
          <a:lstStyle>
            <a:lvl1pPr algn="l" eaLnBrk="1" latinLnBrk="0" hangingPunct="1">
              <a:defRPr kumimoji="0" sz="5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20040" y="0"/>
            <a:ext cx="0" cy="301752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7764720" y="0"/>
            <a:ext cx="0" cy="301752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7124640" y="0"/>
            <a:ext cx="1280160" cy="301752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37444680" y="0"/>
            <a:ext cx="0" cy="301752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2431" tIns="191215" rIns="382431" bIns="191215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34257082" y="25146000"/>
            <a:ext cx="2304288" cy="241401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82431" tIns="191215" rIns="382431" bIns="1912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4141868" y="25229821"/>
            <a:ext cx="2560320" cy="2293314"/>
          </a:xfrm>
          <a:prstGeom prst="rect">
            <a:avLst/>
          </a:prstGeom>
        </p:spPr>
        <p:txBody>
          <a:bodyPr vert="horz" lIns="382431" tIns="191215" rIns="382431" bIns="191215" anchor="ctr"/>
          <a:lstStyle>
            <a:lvl1pPr algn="ctr" eaLnBrk="1" latinLnBrk="0" hangingPunct="1">
              <a:defRPr kumimoji="0" sz="5900" b="1">
                <a:solidFill>
                  <a:srgbClr val="FFFFFF"/>
                </a:solidFill>
              </a:defRPr>
            </a:lvl1pPr>
          </a:lstStyle>
          <a:p>
            <a:fld id="{49F9CE33-643C-4E92-ACF6-70C04BF4C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126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47292" indent="-1147292" algn="l" rtl="0" eaLnBrk="1" latinLnBrk="0" hangingPunct="1">
        <a:spcBef>
          <a:spcPts val="2509"/>
        </a:spcBef>
        <a:buClr>
          <a:schemeClr val="accent1"/>
        </a:buClr>
        <a:buSzPct val="70000"/>
        <a:buFont typeface="Wingdings"/>
        <a:buChar char=""/>
        <a:defRPr kumimoji="0"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677014" indent="-1147292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824306" indent="-76486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4971599" indent="-76486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6118891" indent="-764861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7266183" indent="-764861" algn="l" rtl="0" eaLnBrk="1" latinLnBrk="0" hangingPunct="1">
        <a:spcBef>
          <a:spcPct val="20000"/>
        </a:spcBef>
        <a:buClr>
          <a:schemeClr val="accent1"/>
        </a:buClr>
        <a:buChar char="•"/>
        <a:defRPr kumimoji="0" sz="6700" kern="1200">
          <a:solidFill>
            <a:schemeClr val="tx2"/>
          </a:solidFill>
          <a:latin typeface="+mn-lt"/>
          <a:ea typeface="+mn-ea"/>
          <a:cs typeface="+mn-cs"/>
        </a:defRPr>
      </a:lvl6pPr>
      <a:lvl7pPr marL="8413475" indent="-764861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59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9560767" indent="-764861" algn="l" rtl="0" eaLnBrk="1" latinLnBrk="0" hangingPunct="1">
        <a:spcBef>
          <a:spcPct val="20000"/>
        </a:spcBef>
        <a:buClr>
          <a:schemeClr val="accent2"/>
        </a:buClr>
        <a:buChar char="•"/>
        <a:defRPr kumimoji="0" sz="59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0708058" indent="-764861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5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12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82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736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64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5607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47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3850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12740640"/>
            <a:ext cx="25923240" cy="11643360"/>
          </a:xfrm>
        </p:spPr>
        <p:txBody>
          <a:bodyPr>
            <a:normAutofit/>
          </a:bodyPr>
          <a:lstStyle/>
          <a:p>
            <a:r>
              <a:rPr lang="en-US" sz="15000" dirty="0" smtClean="0">
                <a:solidFill>
                  <a:srgbClr val="92D050"/>
                </a:solidFill>
              </a:rPr>
              <a:t>The Use of Adaptive Learning </a:t>
            </a:r>
            <a:r>
              <a:rPr lang="en-US" sz="15000" dirty="0" smtClean="0">
                <a:solidFill>
                  <a:srgbClr val="92D050"/>
                </a:solidFill>
              </a:rPr>
              <a:t>in </a:t>
            </a:r>
            <a:r>
              <a:rPr lang="en-US" sz="15000" dirty="0" smtClean="0">
                <a:solidFill>
                  <a:srgbClr val="92D050"/>
                </a:solidFill>
              </a:rPr>
              <a:t>a Large Top 40 Course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0" y="24231600"/>
            <a:ext cx="25923240" cy="3848100"/>
          </a:xfrm>
        </p:spPr>
        <p:txBody>
          <a:bodyPr>
            <a:normAutofit/>
          </a:bodyPr>
          <a:lstStyle/>
          <a:p>
            <a:r>
              <a:rPr lang="en-US" sz="8500" dirty="0" smtClean="0">
                <a:solidFill>
                  <a:srgbClr val="92D050"/>
                </a:solidFill>
              </a:rPr>
              <a:t>Hannah Peach, UNC Charlotte</a:t>
            </a:r>
          </a:p>
          <a:p>
            <a:r>
              <a:rPr lang="en-US" sz="8500" dirty="0" smtClean="0">
                <a:solidFill>
                  <a:srgbClr val="92D050"/>
                </a:solidFill>
              </a:rPr>
              <a:t> Dept. of Psychological Science</a:t>
            </a:r>
            <a:endParaRPr lang="en-US" sz="85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920240" y="7040880"/>
            <a:ext cx="35570160" cy="385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800" dirty="0" smtClean="0"/>
              <a:t>The more effort you put </a:t>
            </a:r>
            <a:r>
              <a:rPr lang="en-US" sz="19800" dirty="0" smtClean="0"/>
              <a:t>in…</a:t>
            </a:r>
            <a:endParaRPr lang="en-US" sz="198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905000" y="11506200"/>
            <a:ext cx="35570160" cy="3855720"/>
          </a:xfrm>
          <a:prstGeom prst="rect">
            <a:avLst/>
          </a:prstGeom>
        </p:spPr>
        <p:txBody>
          <a:bodyPr vert="horz" lIns="382431" tIns="191215" rIns="382431" bIns="191215">
            <a:normAutofit/>
          </a:bodyPr>
          <a:lstStyle/>
          <a:p>
            <a:pPr marL="1147292" marR="0" lvl="0" indent="-1147292" algn="ctr" defTabSz="914400" rtl="0" eaLnBrk="1" fontAlgn="auto" latinLnBrk="0" hangingPunct="1">
              <a:lnSpc>
                <a:spcPct val="100000"/>
              </a:lnSpc>
              <a:spcBef>
                <a:spcPts val="2509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19800" b="1" dirty="0" smtClean="0"/>
              <a:t>t</a:t>
            </a:r>
            <a:r>
              <a:rPr kumimoji="0" lang="en-US" sz="19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better</a:t>
            </a:r>
            <a:r>
              <a:rPr kumimoji="0" lang="en-US" sz="19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result!</a:t>
            </a:r>
            <a:endParaRPr kumimoji="0" lang="en-US" sz="19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6600" y="15468600"/>
            <a:ext cx="13944600" cy="1390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22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752600" y="10210800"/>
            <a:ext cx="35570160" cy="3855720"/>
          </a:xfrm>
          <a:prstGeom prst="rect">
            <a:avLst/>
          </a:prstGeom>
        </p:spPr>
        <p:txBody>
          <a:bodyPr vert="horz" lIns="382431" tIns="191215" rIns="382431" bIns="191215">
            <a:normAutofit/>
          </a:bodyPr>
          <a:lstStyle/>
          <a:p>
            <a:pPr marL="1147292" marR="0" lvl="0" indent="-1147292" algn="ctr" defTabSz="914400" rtl="0" eaLnBrk="1" fontAlgn="auto" latinLnBrk="0" hangingPunct="1">
              <a:lnSpc>
                <a:spcPct val="100000"/>
              </a:lnSpc>
              <a:spcBef>
                <a:spcPts val="2509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19800" b="1" dirty="0" smtClean="0"/>
              <a:t>Questions?</a:t>
            </a:r>
            <a:endParaRPr kumimoji="0" lang="en-US" sz="19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6600" y="15468600"/>
            <a:ext cx="13944600" cy="1390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22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Potential Challenges</a:t>
            </a:r>
          </a:p>
          <a:p>
            <a:r>
              <a:rPr lang="en-US" dirty="0" smtClean="0"/>
              <a:t>Proposed Solution</a:t>
            </a:r>
          </a:p>
          <a:p>
            <a:r>
              <a:rPr lang="en-US" dirty="0" smtClean="0"/>
              <a:t>Pilot Data</a:t>
            </a:r>
          </a:p>
          <a:p>
            <a:r>
              <a:rPr lang="en-US" dirty="0" smtClean="0"/>
              <a:t>Potential Impact</a:t>
            </a:r>
          </a:p>
          <a:p>
            <a:r>
              <a:rPr lang="en-US" dirty="0" smtClean="0"/>
              <a:t>Practical Recommendations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9600" y="11822133"/>
            <a:ext cx="16849725" cy="16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Challenges with….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 class size</a:t>
            </a:r>
          </a:p>
          <a:p>
            <a:pPr lvl="1"/>
            <a:r>
              <a:rPr lang="en-US" dirty="0" smtClean="0"/>
              <a:t>How do we provide customized instruction?</a:t>
            </a:r>
          </a:p>
          <a:p>
            <a:r>
              <a:rPr lang="en-US" dirty="0" smtClean="0"/>
              <a:t>Hybrid/blended design</a:t>
            </a:r>
          </a:p>
          <a:p>
            <a:pPr lvl="1"/>
            <a:r>
              <a:rPr lang="en-US" dirty="0" smtClean="0"/>
              <a:t>How do we encourage/ensure students engage with material?</a:t>
            </a:r>
          </a:p>
          <a:p>
            <a:r>
              <a:rPr lang="en-US" dirty="0" smtClean="0"/>
              <a:t>Freshmen/Intro course</a:t>
            </a:r>
          </a:p>
          <a:p>
            <a:pPr lvl="1"/>
            <a:r>
              <a:rPr lang="en-US" dirty="0" smtClean="0"/>
              <a:t>How do we aid in developing study skills and independence?</a:t>
            </a:r>
          </a:p>
          <a:p>
            <a:pPr lvl="1"/>
            <a:r>
              <a:rPr lang="en-US" dirty="0" smtClean="0"/>
              <a:t>How do we provide assessments for SO                  much content?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4800" y="19583400"/>
            <a:ext cx="9607599" cy="95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Product: Macmillan’s </a:t>
            </a:r>
            <a:r>
              <a:rPr lang="en-US" dirty="0" err="1" smtClean="0"/>
              <a:t>Launchpad</a:t>
            </a:r>
            <a:r>
              <a:rPr lang="en-US" dirty="0" smtClean="0"/>
              <a:t> platform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Primary resource: </a:t>
            </a:r>
            <a:r>
              <a:rPr lang="en-US" b="1" dirty="0" err="1" smtClean="0"/>
              <a:t>Learningcurve</a:t>
            </a:r>
            <a:endParaRPr lang="en-US" dirty="0" smtClean="0"/>
          </a:p>
          <a:p>
            <a:r>
              <a:rPr lang="en-US" dirty="0" smtClean="0"/>
              <a:t>Large class size + </a:t>
            </a:r>
            <a:r>
              <a:rPr lang="en-US" dirty="0" smtClean="0"/>
              <a:t>Hybrid/blended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Template + publisher support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utomated grading</a:t>
            </a:r>
          </a:p>
          <a:p>
            <a:pPr lvl="1"/>
            <a:r>
              <a:rPr lang="en-US" dirty="0" smtClean="0"/>
              <a:t>Adjusts learning for diverse students</a:t>
            </a:r>
          </a:p>
          <a:p>
            <a:r>
              <a:rPr lang="en-US" dirty="0" smtClean="0"/>
              <a:t>Freshmen/Intro course</a:t>
            </a:r>
          </a:p>
          <a:p>
            <a:pPr lvl="1"/>
            <a:r>
              <a:rPr lang="en-US" dirty="0" smtClean="0"/>
              <a:t>Accounts for varied levels of readiness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ll-inclusive</a:t>
            </a:r>
          </a:p>
          <a:p>
            <a:pPr lvl="1"/>
            <a:r>
              <a:rPr lang="en-US" dirty="0" smtClean="0"/>
              <a:t>All-or-nothing </a:t>
            </a:r>
            <a:r>
              <a:rPr lang="en-US" dirty="0" smtClean="0"/>
              <a:t>grading system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4800" y="19583400"/>
            <a:ext cx="9607599" cy="95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20240" y="7040880"/>
            <a:ext cx="31760160" cy="21444510"/>
          </a:xfrm>
        </p:spPr>
        <p:txBody>
          <a:bodyPr/>
          <a:lstStyle/>
          <a:p>
            <a:r>
              <a:rPr lang="en-US" sz="9600" dirty="0" smtClean="0"/>
              <a:t>C</a:t>
            </a:r>
            <a:r>
              <a:rPr lang="en-US" sz="9600" dirty="0" smtClean="0"/>
              <a:t>lass </a:t>
            </a:r>
            <a:r>
              <a:rPr lang="en-US" sz="9600" dirty="0" smtClean="0"/>
              <a:t>average for </a:t>
            </a:r>
            <a:r>
              <a:rPr lang="en-US" sz="9600" dirty="0" err="1" smtClean="0"/>
              <a:t>Learningcurve</a:t>
            </a:r>
            <a:r>
              <a:rPr lang="en-US" sz="9600" dirty="0" smtClean="0"/>
              <a:t> </a:t>
            </a:r>
            <a:r>
              <a:rPr lang="en-US" sz="9600" dirty="0" smtClean="0"/>
              <a:t>assignments: 85.6%</a:t>
            </a:r>
          </a:p>
          <a:p>
            <a:r>
              <a:rPr lang="en-US" sz="9600" dirty="0" smtClean="0"/>
              <a:t>34.3</a:t>
            </a:r>
            <a:r>
              <a:rPr lang="en-US" sz="9600" dirty="0" smtClean="0"/>
              <a:t>% of </a:t>
            </a:r>
            <a:r>
              <a:rPr lang="en-US" sz="9600" dirty="0" smtClean="0"/>
              <a:t>class </a:t>
            </a:r>
            <a:r>
              <a:rPr lang="en-US" sz="9600" dirty="0" smtClean="0"/>
              <a:t>completing every </a:t>
            </a:r>
            <a:r>
              <a:rPr lang="en-US" sz="9600" dirty="0" smtClean="0"/>
              <a:t>assignment (12 total)</a:t>
            </a:r>
          </a:p>
          <a:p>
            <a:r>
              <a:rPr lang="en-US" sz="9600" dirty="0" smtClean="0"/>
              <a:t>Correlated with test performance</a:t>
            </a:r>
          </a:p>
          <a:p>
            <a:r>
              <a:rPr lang="en-US" sz="9600" dirty="0" smtClean="0"/>
              <a:t>Platform indicated students continuing quizzing above-and-beyond required assignments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4800" y="19583400"/>
            <a:ext cx="9607599" cy="95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instructors:</a:t>
            </a:r>
          </a:p>
          <a:p>
            <a:pPr lvl="1"/>
            <a:r>
              <a:rPr lang="en-US" dirty="0" smtClean="0"/>
              <a:t> Low time commitment</a:t>
            </a:r>
          </a:p>
          <a:p>
            <a:pPr lvl="1"/>
            <a:r>
              <a:rPr lang="en-US" dirty="0" smtClean="0"/>
              <a:t>Increase student engagement/preparedness for class</a:t>
            </a:r>
          </a:p>
          <a:p>
            <a:r>
              <a:rPr lang="en-US" dirty="0" smtClean="0"/>
              <a:t>For TA/preceptors:	</a:t>
            </a:r>
          </a:p>
          <a:p>
            <a:pPr lvl="1"/>
            <a:r>
              <a:rPr lang="en-US" dirty="0" smtClean="0"/>
              <a:t>Provide tool for personalizing tutoring</a:t>
            </a:r>
          </a:p>
          <a:p>
            <a:r>
              <a:rPr lang="en-US" dirty="0" smtClean="0"/>
              <a:t>For students: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rovide </a:t>
            </a:r>
            <a:r>
              <a:rPr lang="en-US" dirty="0" smtClean="0"/>
              <a:t>low-stakes, valuable incentive for students to connect with material and test </a:t>
            </a:r>
            <a:r>
              <a:rPr lang="en-US" dirty="0" smtClean="0"/>
              <a:t>themselves</a:t>
            </a:r>
          </a:p>
          <a:p>
            <a:pPr lvl="1"/>
            <a:r>
              <a:rPr lang="en-US" dirty="0" smtClean="0"/>
              <a:t>Increase time management &amp; study skills</a:t>
            </a:r>
            <a:endParaRPr lang="en-US" dirty="0" smtClean="0"/>
          </a:p>
          <a:p>
            <a:pPr lvl="2"/>
            <a:r>
              <a:rPr lang="en-US" dirty="0" smtClean="0"/>
              <a:t>For future classes, as well!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4800" y="19583400"/>
            <a:ext cx="9607599" cy="95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Recommendations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 Orientation: expectations &amp; emphasizing purpose</a:t>
            </a:r>
          </a:p>
          <a:p>
            <a:pPr lvl="1"/>
            <a:r>
              <a:rPr lang="en-US" dirty="0" smtClean="0"/>
              <a:t>Reduce DFW rates, improve success</a:t>
            </a:r>
          </a:p>
          <a:p>
            <a:r>
              <a:rPr lang="en-US" dirty="0" smtClean="0"/>
              <a:t>2</a:t>
            </a:r>
            <a:r>
              <a:rPr lang="en-US" dirty="0" smtClean="0"/>
              <a:t>) </a:t>
            </a:r>
            <a:r>
              <a:rPr lang="en-US" dirty="0" smtClean="0"/>
              <a:t>Assign adaptive learning assignments before lecture</a:t>
            </a:r>
          </a:p>
          <a:p>
            <a:r>
              <a:rPr lang="en-US" dirty="0" smtClean="0"/>
              <a:t>3) Structure as bite-sized, but worthwhile assignment</a:t>
            </a:r>
          </a:p>
          <a:p>
            <a:r>
              <a:rPr lang="en-US" dirty="0" smtClean="0"/>
              <a:t>4) Encourage as a </a:t>
            </a:r>
            <a:r>
              <a:rPr lang="en-US" dirty="0" smtClean="0"/>
              <a:t>study tool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 smtClean="0"/>
              <a:t>) Provide proof it works!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4800" y="19583400"/>
            <a:ext cx="9607599" cy="95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0" b="1" dirty="0" smtClean="0"/>
              <a:t>Exam 1 Class Results</a:t>
            </a:r>
            <a:endParaRPr lang="en-US" sz="18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5400" b="1" dirty="0" smtClean="0"/>
          </a:p>
          <a:p>
            <a:r>
              <a:rPr lang="en-US" sz="15400" b="1" dirty="0" smtClean="0"/>
              <a:t>Average	</a:t>
            </a:r>
            <a:r>
              <a:rPr lang="en-US" sz="15400" b="1" dirty="0" smtClean="0"/>
              <a:t>69.2</a:t>
            </a:r>
            <a:endParaRPr lang="en-US" sz="15400" b="1" dirty="0" smtClean="0"/>
          </a:p>
          <a:p>
            <a:endParaRPr lang="en-US" sz="15400" b="1" dirty="0" smtClean="0"/>
          </a:p>
          <a:p>
            <a:endParaRPr lang="en-US" sz="15400" b="1" dirty="0" smtClean="0"/>
          </a:p>
          <a:p>
            <a:endParaRPr lang="en-US" sz="15400" b="1" dirty="0" smtClean="0"/>
          </a:p>
          <a:p>
            <a:pPr>
              <a:buNone/>
            </a:pPr>
            <a:r>
              <a:rPr lang="en-US" sz="15400" b="1" dirty="0" smtClean="0"/>
              <a:t>DNA = Did Not Attempt</a:t>
            </a:r>
          </a:p>
          <a:p>
            <a:pPr>
              <a:buNone/>
            </a:pPr>
            <a:endParaRPr lang="en-US" sz="154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006301266"/>
              </p:ext>
            </p:extLst>
          </p:nvPr>
        </p:nvGraphicFramePr>
        <p:xfrm>
          <a:off x="19583400" y="9829800"/>
          <a:ext cx="16962120" cy="1875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1060"/>
                <a:gridCol w="8481060"/>
              </a:tblGrid>
              <a:tr h="452120"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100" b="1" dirty="0">
                        <a:solidFill>
                          <a:schemeClr val="tx1"/>
                        </a:solidFill>
                      </a:endParaRPr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84048" marR="384048" marT="201168" marB="201168"/>
                </a:tc>
              </a:tr>
              <a:tr h="3241040"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B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29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</a:tr>
              <a:tr h="3241040"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C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72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</a:tr>
              <a:tr h="3241040"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D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68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</a:tr>
              <a:tr h="3241040"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F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37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</a:tr>
              <a:tr h="3241040"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DNA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100" b="1" dirty="0" smtClean="0"/>
                        <a:t>20</a:t>
                      </a:r>
                      <a:endParaRPr lang="en-US" sz="14100" b="1" dirty="0"/>
                    </a:p>
                  </a:txBody>
                  <a:tcPr marL="384048" marR="384048" marT="201168" marB="20116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48648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0192-C341-4583-A77D-DFF9657E1E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299661363"/>
              </p:ext>
            </p:extLst>
          </p:nvPr>
        </p:nvGraphicFramePr>
        <p:xfrm>
          <a:off x="19278600" y="1143000"/>
          <a:ext cx="16962120" cy="1218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840"/>
                <a:gridCol w="1920240"/>
                <a:gridCol w="5654040"/>
              </a:tblGrid>
              <a:tr h="4023360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err="1" smtClean="0"/>
                        <a:t>Learningcurve</a:t>
                      </a:r>
                      <a:r>
                        <a:rPr lang="en-US" sz="7900" dirty="0" smtClean="0"/>
                        <a:t> Total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r>
                        <a:rPr lang="en-US" sz="7900" dirty="0" smtClean="0"/>
                        <a:t>Exam</a:t>
                      </a:r>
                      <a:r>
                        <a:rPr lang="en-US" sz="7900" baseline="0" dirty="0" smtClean="0"/>
                        <a:t> 1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26.05</a:t>
                      </a:r>
                      <a:endParaRPr lang="en-US" sz="7900" dirty="0" smtClean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A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24.5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B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23.4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C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23.1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D</a:t>
                      </a:r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23.0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F</a:t>
                      </a:r>
                    </a:p>
                  </a:txBody>
                  <a:tcPr marL="512064" marR="512064" marT="201168" marB="201168"/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538575274"/>
              </p:ext>
            </p:extLst>
          </p:nvPr>
        </p:nvGraphicFramePr>
        <p:xfrm>
          <a:off x="1524000" y="9144000"/>
          <a:ext cx="16962120" cy="1097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840"/>
                <a:gridCol w="1920240"/>
                <a:gridCol w="5654040"/>
              </a:tblGrid>
              <a:tr h="2816352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Assess</a:t>
                      </a:r>
                      <a:r>
                        <a:rPr lang="en-US" sz="7900" baseline="0" dirty="0" smtClean="0"/>
                        <a:t> Your Strengths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r>
                        <a:rPr lang="en-US" sz="7900" dirty="0" smtClean="0"/>
                        <a:t>Exam</a:t>
                      </a:r>
                      <a:r>
                        <a:rPr lang="en-US" sz="7900" baseline="0" dirty="0" smtClean="0"/>
                        <a:t> 1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8.26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A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7.27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B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7.7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C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7.6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D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  <a:tr h="1631696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7.9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512064" marR="512064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F</a:t>
                      </a:r>
                      <a:endParaRPr lang="en-US" sz="7900" dirty="0"/>
                    </a:p>
                  </a:txBody>
                  <a:tcPr marL="512064" marR="512064" marT="201168" marB="201168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795145"/>
              </p:ext>
            </p:extLst>
          </p:nvPr>
        </p:nvGraphicFramePr>
        <p:xfrm>
          <a:off x="19126200" y="18021877"/>
          <a:ext cx="17983200" cy="1215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7400"/>
                <a:gridCol w="1143000"/>
                <a:gridCol w="7162800"/>
              </a:tblGrid>
              <a:tr h="3313658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Poll </a:t>
                      </a:r>
                      <a:r>
                        <a:rPr lang="en-US" sz="7900" dirty="0" smtClean="0"/>
                        <a:t>Everywhere Total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Exam1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</a:tr>
              <a:tr h="1767933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15.8</a:t>
                      </a:r>
                      <a:endParaRPr lang="en-US" sz="7900" dirty="0" smtClean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A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</a:tr>
              <a:tr h="1767933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15.4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B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</a:tr>
              <a:tr h="1767933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13.1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C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</a:tr>
              <a:tr h="1767933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13.4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 dirty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D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</a:tr>
              <a:tr h="1767933"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13.1</a:t>
                      </a:r>
                      <a:endParaRPr lang="en-US" sz="7900" dirty="0" smtClean="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endParaRPr lang="en-US" sz="7900"/>
                    </a:p>
                  </a:txBody>
                  <a:tcPr marL="384048" marR="384048" marT="201168" marB="20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900" dirty="0" smtClean="0"/>
                        <a:t>F</a:t>
                      </a:r>
                      <a:endParaRPr lang="en-US" sz="7900" dirty="0"/>
                    </a:p>
                  </a:txBody>
                  <a:tcPr marL="384048" marR="384048" marT="201168" marB="20116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54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2841</TotalTime>
  <Words>313</Words>
  <Application>Microsoft Office PowerPoint</Application>
  <PresentationFormat>Custom</PresentationFormat>
  <Paragraphs>124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The Use of Adaptive Learning in a Large Top 40 Course </vt:lpstr>
      <vt:lpstr>Overview</vt:lpstr>
      <vt:lpstr>Potential Challenges with….</vt:lpstr>
      <vt:lpstr>Proposed Solution</vt:lpstr>
      <vt:lpstr>Pilot Data</vt:lpstr>
      <vt:lpstr>Potential impact</vt:lpstr>
      <vt:lpstr>Practical Recommendations </vt:lpstr>
      <vt:lpstr>Exam 1 Class Results</vt:lpstr>
      <vt:lpstr>Slide 9</vt:lpstr>
      <vt:lpstr>Slide 10</vt:lpstr>
      <vt:lpstr>Slide 11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Hannah</dc:creator>
  <cp:lastModifiedBy>hpeach</cp:lastModifiedBy>
  <cp:revision>198</cp:revision>
  <dcterms:created xsi:type="dcterms:W3CDTF">2010-03-05T03:00:10Z</dcterms:created>
  <dcterms:modified xsi:type="dcterms:W3CDTF">2019-02-06T22:10:43Z</dcterms:modified>
</cp:coreProperties>
</file>